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56" r:id="rId2"/>
    <p:sldId id="258" r:id="rId3"/>
    <p:sldId id="259" r:id="rId4"/>
    <p:sldId id="261" r:id="rId5"/>
    <p:sldId id="262" r:id="rId6"/>
    <p:sldId id="263" r:id="rId7"/>
    <p:sldId id="264" r:id="rId8"/>
  </p:sldIdLst>
  <p:sldSz cx="10287000" cy="10287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32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AF0D"/>
    <a:srgbClr val="FFDE49"/>
    <a:srgbClr val="FFFFFF"/>
    <a:srgbClr val="9BBE27"/>
    <a:srgbClr val="F8991D"/>
    <a:srgbClr val="D51F30"/>
    <a:srgbClr val="5252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6D3C27-8F4C-9F99-F5AB-668B604F0B36}" v="3" dt="2025-07-10T19:00:34.0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4652" autoAdjust="0"/>
  </p:normalViewPr>
  <p:slideViewPr>
    <p:cSldViewPr snapToGrid="0">
      <p:cViewPr varScale="1">
        <p:scale>
          <a:sx n="47" d="100"/>
          <a:sy n="47" d="100"/>
        </p:scale>
        <p:origin x="2342" y="62"/>
      </p:cViewPr>
      <p:guideLst>
        <p:guide orient="horz" pos="3240"/>
        <p:guide pos="32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19F17B-1098-4E74-BC9D-BC894750A704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56C4C3-D47C-4B70-90B9-C50A0B302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217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1975A0-1A7F-6131-F79C-085276F1B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3A7C25-CD78-FF88-BB4C-8EE575A819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EB97D3-B122-0ED1-ABFB-3E729EEDDF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Grief is heavy. The financial burden doesn’t have to be. Final expense coverage supports loved ones with more than just burial costs—think home cleanouts, legal fees, and more.</a:t>
            </a:r>
          </a:p>
          <a:p>
            <a:r>
              <a:rPr lang="en-US" dirty="0"/>
              <a:t>Let a licensed agent help you plan final expenses with love and intention. Fill out the form below to request a quote.</a:t>
            </a:r>
            <a:endParaRPr lang="en-US" dirty="0">
              <a:solidFill>
                <a:srgbClr val="444444"/>
              </a:solidFill>
            </a:endParaRP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ALT: Caring for your family doesn’t end with goodbye. Let a licensed agent help you plan final expenses with love and intention. </a:t>
            </a:r>
          </a:p>
          <a:p>
            <a:r>
              <a:rPr lang="en-US" dirty="0"/>
              <a:t>Fill out the form below to request a quote.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B8E1B9-C824-5BCE-01F4-8A61DE27DC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6C4C3-D47C-4B70-90B9-C50A0B3028D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331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D5A18C-EDF4-76AB-2B6D-1DDE3043D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481D7E-E007-4F4C-585B-C6E24369D3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4F1762-3204-1C30-D702-0253CD335C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Losing someone is hard enough. Don’t let your family face time off work, leftover expenses, and logistics alone. Final expense coverage can help.</a:t>
            </a:r>
          </a:p>
          <a:p>
            <a:r>
              <a:rPr lang="en-US" dirty="0"/>
              <a:t>Get help from a licensed agent to find a final expense plan that makes a difference. Fill out the form below to learn more. </a:t>
            </a:r>
          </a:p>
          <a:p>
            <a:endParaRPr lang="en-US" dirty="0"/>
          </a:p>
          <a:p>
            <a:r>
              <a:rPr lang="en-US" dirty="0"/>
              <a:t>ALT: Support your family even after you're gone. Get help from a licensed agent to find a final expense plan that makes a difference. </a:t>
            </a:r>
          </a:p>
          <a:p>
            <a:r>
              <a:rPr lang="en-US" dirty="0"/>
              <a:t>Fill out the form below to learn more.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A4F4E7-53C1-B451-E0F0-99829F90B1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6C4C3-D47C-4B70-90B9-C50A0B3028D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457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56229-BA60-AF26-23C0-1C3197E86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0AF6AC-8795-C8F8-FF95-976D665E83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A61CDE-3285-9E3F-C683-C62DCC34B6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Love means planning ahead. Get help from a licensed agent to explore final expense insurance that ensures your loved ones are cared for. </a:t>
            </a:r>
          </a:p>
          <a:p>
            <a:r>
              <a:rPr lang="en-US" dirty="0"/>
              <a:t>Fill out the form below to get started.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423E5C-A942-A06B-1511-50F9C25BBF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6C4C3-D47C-4B70-90B9-C50A0B3028D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571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974193-5904-0699-25A3-35021EE0C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496D98-F256-8668-E705-127C0F0854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FEEA5C-6E53-4763-4790-171BC6792D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cost of loss goes beyond the service. Final expense insurance helps cover what life leaves behind—from utilities to last-minute travel and everything in between.</a:t>
            </a:r>
          </a:p>
          <a:p>
            <a:r>
              <a:rPr lang="en-US" dirty="0"/>
              <a:t>A licensed agent can help you find affordable final expense coverage. Fill out the form below to get started.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DE2B75-9919-DC1D-A802-FCB06A5EFD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6C4C3-D47C-4B70-90B9-C50A0B3028D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7122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B1BD89-2987-DA45-76DF-AFB0C9E70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877C84-3CEE-9A0D-F57D-49B18827CB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1A4D45-9475-88CF-3A45-E944C514CB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Final expenses can add up fast. From the funeral to unpaid bills and home cleanup, a small policy can make a big difference.</a:t>
            </a:r>
          </a:p>
          <a:p>
            <a:r>
              <a:rPr lang="en-US" dirty="0"/>
              <a:t>Make final expense planning easier by working with a licensed agent. Fill out the form below to request a quote.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6208BC-19E8-C7E1-20EB-061E63A3AC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6C4C3-D47C-4B70-90B9-C50A0B3028D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1840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8F1689-1EC0-1D44-8CA9-FB68ACBBE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AD014C-EE0E-0AE4-4516-3F8C16C7E3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7A182F-7132-7EE6-24E9-20767DFF9A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Take care of tomorrow, today. A licensed agent can help you find a final expense plan that supports your family when they need it most in times of grief. </a:t>
            </a:r>
          </a:p>
          <a:p>
            <a:r>
              <a:rPr lang="en-US" dirty="0"/>
              <a:t>Fill out the form below.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C0BEAB-5F00-B1A0-112B-69BC23E193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6C4C3-D47C-4B70-90B9-C50A0B3028D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163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1683545"/>
            <a:ext cx="8743950" cy="3581400"/>
          </a:xfrm>
        </p:spPr>
        <p:txBody>
          <a:bodyPr anchor="b"/>
          <a:lstStyle>
            <a:lvl1pPr algn="ctr">
              <a:defRPr sz="67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5403057"/>
            <a:ext cx="7715250" cy="2483643"/>
          </a:xfrm>
        </p:spPr>
        <p:txBody>
          <a:bodyPr/>
          <a:lstStyle>
            <a:lvl1pPr marL="0" indent="0" algn="ctr">
              <a:buNone/>
              <a:defRPr sz="2700"/>
            </a:lvl1pPr>
            <a:lvl2pPr marL="514350" indent="0" algn="ctr">
              <a:buNone/>
              <a:defRPr sz="2250"/>
            </a:lvl2pPr>
            <a:lvl3pPr marL="1028700" indent="0" algn="ctr">
              <a:buNone/>
              <a:defRPr sz="2025"/>
            </a:lvl3pPr>
            <a:lvl4pPr marL="1543050" indent="0" algn="ctr">
              <a:buNone/>
              <a:defRPr sz="1800"/>
            </a:lvl4pPr>
            <a:lvl5pPr marL="2057400" indent="0" algn="ctr">
              <a:buNone/>
              <a:defRPr sz="1800"/>
            </a:lvl5pPr>
            <a:lvl6pPr marL="2571750" indent="0" algn="ctr">
              <a:buNone/>
              <a:defRPr sz="1800"/>
            </a:lvl6pPr>
            <a:lvl7pPr marL="3086100" indent="0" algn="ctr">
              <a:buNone/>
              <a:defRPr sz="1800"/>
            </a:lvl7pPr>
            <a:lvl8pPr marL="3600450" indent="0" algn="ctr">
              <a:buNone/>
              <a:defRPr sz="1800"/>
            </a:lvl8pPr>
            <a:lvl9pPr marL="41148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2DB-E419-4516-A0A7-571F1786E4F5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383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2DB-E419-4516-A0A7-571F1786E4F5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644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1635" y="547688"/>
            <a:ext cx="2218134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32" y="547688"/>
            <a:ext cx="6525816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2DB-E419-4516-A0A7-571F1786E4F5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140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2DB-E419-4516-A0A7-571F1786E4F5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316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74" y="2564609"/>
            <a:ext cx="8872538" cy="4279106"/>
          </a:xfrm>
        </p:spPr>
        <p:txBody>
          <a:bodyPr anchor="b"/>
          <a:lstStyle>
            <a:lvl1pPr>
              <a:defRPr sz="67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874" y="6884197"/>
            <a:ext cx="8872538" cy="2250281"/>
          </a:xfrm>
        </p:spPr>
        <p:txBody>
          <a:bodyPr/>
          <a:lstStyle>
            <a:lvl1pPr marL="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1pPr>
            <a:lvl2pPr marL="514350" indent="0">
              <a:buNone/>
              <a:defRPr sz="2250">
                <a:solidFill>
                  <a:schemeClr val="tx1">
                    <a:tint val="82000"/>
                  </a:schemeClr>
                </a:solidFill>
              </a:defRPr>
            </a:lvl2pPr>
            <a:lvl3pPr marL="1028700" indent="0">
              <a:buNone/>
              <a:defRPr sz="2025">
                <a:solidFill>
                  <a:schemeClr val="tx1">
                    <a:tint val="82000"/>
                  </a:schemeClr>
                </a:solidFill>
              </a:defRPr>
            </a:lvl3pPr>
            <a:lvl4pPr marL="154305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4pPr>
            <a:lvl5pPr marL="2057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5pPr>
            <a:lvl6pPr marL="257175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6pPr>
            <a:lvl7pPr marL="30861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7pPr>
            <a:lvl8pPr marL="360045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8pPr>
            <a:lvl9pPr marL="41148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2DB-E419-4516-A0A7-571F1786E4F5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175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231" y="2738438"/>
            <a:ext cx="4371975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794" y="2738438"/>
            <a:ext cx="4371975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2DB-E419-4516-A0A7-571F1786E4F5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737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547690"/>
            <a:ext cx="8872538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572" y="2521745"/>
            <a:ext cx="4351883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572" y="3757613"/>
            <a:ext cx="4351883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7794" y="2521745"/>
            <a:ext cx="4373315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7794" y="3757613"/>
            <a:ext cx="4373315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2DB-E419-4516-A0A7-571F1786E4F5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55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2DB-E419-4516-A0A7-571F1786E4F5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29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2DB-E419-4516-A0A7-571F1786E4F5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391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685800"/>
            <a:ext cx="3317825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315" y="1481140"/>
            <a:ext cx="5207794" cy="7310438"/>
          </a:xfrm>
        </p:spPr>
        <p:txBody>
          <a:bodyPr/>
          <a:lstStyle>
            <a:lvl1pPr>
              <a:defRPr sz="3600"/>
            </a:lvl1pPr>
            <a:lvl2pPr>
              <a:defRPr sz="3150"/>
            </a:lvl2pPr>
            <a:lvl3pPr>
              <a:defRPr sz="2700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3086100"/>
            <a:ext cx="3317825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2DB-E419-4516-A0A7-571F1786E4F5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883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685800"/>
            <a:ext cx="3317825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73315" y="1481140"/>
            <a:ext cx="5207794" cy="7310438"/>
          </a:xfrm>
        </p:spPr>
        <p:txBody>
          <a:bodyPr anchor="t"/>
          <a:lstStyle>
            <a:lvl1pPr marL="0" indent="0">
              <a:buNone/>
              <a:defRPr sz="3600"/>
            </a:lvl1pPr>
            <a:lvl2pPr marL="514350" indent="0">
              <a:buNone/>
              <a:defRPr sz="3150"/>
            </a:lvl2pPr>
            <a:lvl3pPr marL="1028700" indent="0">
              <a:buNone/>
              <a:defRPr sz="2700"/>
            </a:lvl3pPr>
            <a:lvl4pPr marL="1543050" indent="0">
              <a:buNone/>
              <a:defRPr sz="2250"/>
            </a:lvl4pPr>
            <a:lvl5pPr marL="2057400" indent="0">
              <a:buNone/>
              <a:defRPr sz="2250"/>
            </a:lvl5pPr>
            <a:lvl6pPr marL="2571750" indent="0">
              <a:buNone/>
              <a:defRPr sz="2250"/>
            </a:lvl6pPr>
            <a:lvl7pPr marL="3086100" indent="0">
              <a:buNone/>
              <a:defRPr sz="2250"/>
            </a:lvl7pPr>
            <a:lvl8pPr marL="3600450" indent="0">
              <a:buNone/>
              <a:defRPr sz="2250"/>
            </a:lvl8pPr>
            <a:lvl9pPr marL="4114800" indent="0">
              <a:buNone/>
              <a:defRPr sz="225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3086100"/>
            <a:ext cx="3317825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2DB-E419-4516-A0A7-571F1786E4F5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529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231" y="547690"/>
            <a:ext cx="8872538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231" y="2738438"/>
            <a:ext cx="8872538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231" y="9534527"/>
            <a:ext cx="2314575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5BC82DB-E419-4516-A0A7-571F1786E4F5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569" y="9534527"/>
            <a:ext cx="3471863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5194" y="9534527"/>
            <a:ext cx="2314575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32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28700" rtl="0" eaLnBrk="1" latinLnBrk="0" hangingPunct="1">
        <a:lnSpc>
          <a:spcPct val="90000"/>
        </a:lnSpc>
        <a:spcBef>
          <a:spcPct val="0"/>
        </a:spcBef>
        <a:buNone/>
        <a:defRPr sz="49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1028700" rtl="0" eaLnBrk="1" latinLnBrk="0" hangingPunct="1">
        <a:lnSpc>
          <a:spcPct val="90000"/>
        </a:lnSpc>
        <a:spcBef>
          <a:spcPts val="1125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1pPr>
      <a:lvl2pPr marL="7715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2858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3145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8289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3432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8576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3719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301FACF-12FD-2264-CA80-CD0B2B173DCF}"/>
              </a:ext>
            </a:extLst>
          </p:cNvPr>
          <p:cNvSpPr/>
          <p:nvPr/>
        </p:nvSpPr>
        <p:spPr>
          <a:xfrm>
            <a:off x="0" y="0"/>
            <a:ext cx="10287000" cy="10287000"/>
          </a:xfrm>
          <a:prstGeom prst="rect">
            <a:avLst/>
          </a:prstGeom>
          <a:solidFill>
            <a:srgbClr val="D51F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90A18B-39B2-DDCA-0639-78D7ACC61965}"/>
              </a:ext>
            </a:extLst>
          </p:cNvPr>
          <p:cNvSpPr/>
          <p:nvPr/>
        </p:nvSpPr>
        <p:spPr>
          <a:xfrm>
            <a:off x="0" y="7915274"/>
            <a:ext cx="9544050" cy="1557339"/>
          </a:xfrm>
          <a:prstGeom prst="rect">
            <a:avLst/>
          </a:prstGeom>
          <a:solidFill>
            <a:srgbClr val="F899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7E20F6-6F99-E5DD-BA44-E2C1B8FFF643}"/>
              </a:ext>
            </a:extLst>
          </p:cNvPr>
          <p:cNvSpPr/>
          <p:nvPr/>
        </p:nvSpPr>
        <p:spPr>
          <a:xfrm>
            <a:off x="0" y="-2614"/>
            <a:ext cx="10287000" cy="1385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[[[]]]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1F3CB1-8715-BF1E-ED1F-E54B765402ED}"/>
              </a:ext>
            </a:extLst>
          </p:cNvPr>
          <p:cNvSpPr txBox="1"/>
          <p:nvPr/>
        </p:nvSpPr>
        <p:spPr>
          <a:xfrm>
            <a:off x="554247" y="394400"/>
            <a:ext cx="7391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D51F30"/>
                </a:solidFill>
                <a:latin typeface="Montserrat" panose="00000500000000000000" pitchFamily="2" charset="0"/>
              </a:rPr>
              <a:t>Final Expense Ad Package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AFD1BC-5128-8878-F2F8-A558F0926FEF}"/>
              </a:ext>
            </a:extLst>
          </p:cNvPr>
          <p:cNvSpPr txBox="1"/>
          <p:nvPr/>
        </p:nvSpPr>
        <p:spPr>
          <a:xfrm>
            <a:off x="703367" y="2640930"/>
            <a:ext cx="903266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ontserrat" panose="00000500000000000000" pitchFamily="50" charset="0"/>
              </a:rPr>
              <a:t>The following ads were designed to run on Facebook as a Lead Campaign.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Montserrat" panose="00000500000000000000" pitchFamily="50" charset="0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Montserrat" panose="00000500000000000000" pitchFamily="50" charset="0"/>
              </a:rPr>
              <a:t>We have included suggested ad copy to use in conjunction with each ad. The copy may be found in the “notes” section of the slide. 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Montserrat" panose="00000500000000000000" pitchFamily="50" charset="0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Montserrat" panose="00000500000000000000" pitchFamily="50" charset="0"/>
              </a:rPr>
              <a:t>Export the slide of the ad you are interested in using as a jpeg.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6F4BCA-8C17-6D71-FA18-3EC69149ED24}"/>
              </a:ext>
            </a:extLst>
          </p:cNvPr>
          <p:cNvSpPr txBox="1"/>
          <p:nvPr/>
        </p:nvSpPr>
        <p:spPr>
          <a:xfrm>
            <a:off x="414338" y="8130361"/>
            <a:ext cx="8915399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ontserrat" panose="00000500000000000000" pitchFamily="50" charset="0"/>
              </a:rPr>
              <a:t>Disclaimer: We cannot guarantee the success of any ad. Results may vary based on a variety of factors such as location, audience, and budget. These ads have been patterned according to our own experience and research. We recommend testing a few different ads and seeing what works best for your market. </a:t>
            </a:r>
          </a:p>
        </p:txBody>
      </p:sp>
    </p:spTree>
    <p:extLst>
      <p:ext uri="{BB962C8B-B14F-4D97-AF65-F5344CB8AC3E}">
        <p14:creationId xmlns:p14="http://schemas.microsoft.com/office/powerpoint/2010/main" val="3655647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667886-166D-2DBE-9702-8D6E01E6B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B88437-EBA6-B2D9-02B9-A24D4ED157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36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BB8E67-373E-AA51-98DD-C81C63FE1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C9C6EE-7B97-9941-0B8F-1F28E68D27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746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1A8FA-CC2E-A215-7ACA-2D210F6BE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a child playing guitar&#10;&#10;AI-generated content may be incorrect.">
            <a:extLst>
              <a:ext uri="{FF2B5EF4-FFF2-40B4-BE49-F238E27FC236}">
                <a16:creationId xmlns:a16="http://schemas.microsoft.com/office/drawing/2014/main" id="{49141752-5CC7-0242-55CD-0900482C11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97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AD8BB9-6FE3-3804-08C6-9E43A8978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CD69A1-DC1C-9E0E-C2D6-88AF4342C5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912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305DFD-BF0F-5739-2E60-2778C7FC00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B79AB8-89A3-12E4-6498-303844AB0E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174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F2D06A-CD7A-1CAB-FA95-B263452FA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E7437E-B3BE-8D95-6C89-C3C5346949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0195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299</TotalTime>
  <Words>481</Words>
  <Application>Microsoft Office PowerPoint</Application>
  <PresentationFormat>Custom</PresentationFormat>
  <Paragraphs>33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Aptos</vt:lpstr>
      <vt:lpstr>Aptos Display</vt:lpstr>
      <vt:lpstr>Arial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Griffin Miller</dc:creator>
  <cp:lastModifiedBy>Cali Naughton</cp:lastModifiedBy>
  <cp:revision>52</cp:revision>
  <dcterms:created xsi:type="dcterms:W3CDTF">2024-09-04T12:37:16Z</dcterms:created>
  <dcterms:modified xsi:type="dcterms:W3CDTF">2025-07-15T16:50:15Z</dcterms:modified>
</cp:coreProperties>
</file>