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4572000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CFF"/>
    <a:srgbClr val="005B97"/>
    <a:srgbClr val="B1E9F1"/>
    <a:srgbClr val="4FCFE0"/>
    <a:srgbClr val="D4F0F4"/>
    <a:srgbClr val="B3E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7" autoAdjust="0"/>
    <p:restoredTop sz="75023" autoAdjust="0"/>
  </p:normalViewPr>
  <p:slideViewPr>
    <p:cSldViewPr snapToGrid="0">
      <p:cViewPr varScale="1">
        <p:scale>
          <a:sx n="146" d="100"/>
          <a:sy n="146" d="100"/>
        </p:scale>
        <p:origin x="17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0787-6075-4C94-86BA-5B4CCD5BE43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BBC19-E01A-4CEA-BD28-00B4095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0184" rtl="0" eaLnBrk="1" latinLnBrk="0" hangingPunct="1">
      <a:defRPr sz="617" kern="1200">
        <a:solidFill>
          <a:schemeClr val="tx1"/>
        </a:solidFill>
        <a:latin typeface="+mn-lt"/>
        <a:ea typeface="+mn-ea"/>
        <a:cs typeface="+mn-cs"/>
      </a:defRPr>
    </a:lvl1pPr>
    <a:lvl2pPr marL="235092" algn="l" defTabSz="470184" rtl="0" eaLnBrk="1" latinLnBrk="0" hangingPunct="1">
      <a:defRPr sz="617" kern="1200">
        <a:solidFill>
          <a:schemeClr val="tx1"/>
        </a:solidFill>
        <a:latin typeface="+mn-lt"/>
        <a:ea typeface="+mn-ea"/>
        <a:cs typeface="+mn-cs"/>
      </a:defRPr>
    </a:lvl2pPr>
    <a:lvl3pPr marL="470184" algn="l" defTabSz="470184" rtl="0" eaLnBrk="1" latinLnBrk="0" hangingPunct="1">
      <a:defRPr sz="617" kern="1200">
        <a:solidFill>
          <a:schemeClr val="tx1"/>
        </a:solidFill>
        <a:latin typeface="+mn-lt"/>
        <a:ea typeface="+mn-ea"/>
        <a:cs typeface="+mn-cs"/>
      </a:defRPr>
    </a:lvl3pPr>
    <a:lvl4pPr marL="705277" algn="l" defTabSz="470184" rtl="0" eaLnBrk="1" latinLnBrk="0" hangingPunct="1">
      <a:defRPr sz="617" kern="1200">
        <a:solidFill>
          <a:schemeClr val="tx1"/>
        </a:solidFill>
        <a:latin typeface="+mn-lt"/>
        <a:ea typeface="+mn-ea"/>
        <a:cs typeface="+mn-cs"/>
      </a:defRPr>
    </a:lvl4pPr>
    <a:lvl5pPr marL="940369" algn="l" defTabSz="470184" rtl="0" eaLnBrk="1" latinLnBrk="0" hangingPunct="1">
      <a:defRPr sz="617" kern="1200">
        <a:solidFill>
          <a:schemeClr val="tx1"/>
        </a:solidFill>
        <a:latin typeface="+mn-lt"/>
        <a:ea typeface="+mn-ea"/>
        <a:cs typeface="+mn-cs"/>
      </a:defRPr>
    </a:lvl5pPr>
    <a:lvl6pPr marL="1175461" algn="l" defTabSz="470184" rtl="0" eaLnBrk="1" latinLnBrk="0" hangingPunct="1">
      <a:defRPr sz="617" kern="1200">
        <a:solidFill>
          <a:schemeClr val="tx1"/>
        </a:solidFill>
        <a:latin typeface="+mn-lt"/>
        <a:ea typeface="+mn-ea"/>
        <a:cs typeface="+mn-cs"/>
      </a:defRPr>
    </a:lvl6pPr>
    <a:lvl7pPr marL="1410553" algn="l" defTabSz="470184" rtl="0" eaLnBrk="1" latinLnBrk="0" hangingPunct="1">
      <a:defRPr sz="617" kern="1200">
        <a:solidFill>
          <a:schemeClr val="tx1"/>
        </a:solidFill>
        <a:latin typeface="+mn-lt"/>
        <a:ea typeface="+mn-ea"/>
        <a:cs typeface="+mn-cs"/>
      </a:defRPr>
    </a:lvl7pPr>
    <a:lvl8pPr marL="1645646" algn="l" defTabSz="470184" rtl="0" eaLnBrk="1" latinLnBrk="0" hangingPunct="1">
      <a:defRPr sz="617" kern="1200">
        <a:solidFill>
          <a:schemeClr val="tx1"/>
        </a:solidFill>
        <a:latin typeface="+mn-lt"/>
        <a:ea typeface="+mn-ea"/>
        <a:cs typeface="+mn-cs"/>
      </a:defRPr>
    </a:lvl8pPr>
    <a:lvl9pPr marL="1880738" algn="l" defTabSz="470184" rtl="0" eaLnBrk="1" latinLnBrk="0" hangingPunct="1">
      <a:defRPr sz="6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BBC19-E01A-4CEA-BD28-00B4095426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¿Necesita una cobertura de salud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¡Puede calificar para un plan con una prima de tan solo $0 al mes!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Estamos listos para ayudarle a navegar sus opciones para encontrar un plan que funcione para usted.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Inscríbete a continuación para descubrir qué planes puedes calificar.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BBC19-E01A-4CEA-BD28-00B4095426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8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¿Necesita ayuda para encontrar cobertura de salud asequible?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Usted puede calificar para un plan de $0 en el Mercado.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Consulte con un agente con licencia para comparar planes y ver sus opciones.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Nuestros servicios son gratuitos para usted.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¡Llene el formulario de abajo para empezar!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BBC19-E01A-4CEA-BD28-00B4095426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¡Podrías calificar para un seguro médico por tan poco como $0 al mes!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Aquellos que califican para planes sin costo o de bajo costo también pueden tener acceso a oportunidades de inscripción durante todo el año.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Aprende más rellenando el siguiente formulario.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BBC19-E01A-4CEA-BD28-00B4095426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598593"/>
            <a:ext cx="3886200" cy="1273387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1921087"/>
            <a:ext cx="3429000" cy="88307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8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8" y="194733"/>
            <a:ext cx="985838" cy="3099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194733"/>
            <a:ext cx="2900363" cy="3099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4" y="911861"/>
            <a:ext cx="3943350" cy="152146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4" y="2447714"/>
            <a:ext cx="3943350" cy="8001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2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973666"/>
            <a:ext cx="194310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" y="973666"/>
            <a:ext cx="194310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194734"/>
            <a:ext cx="3943350" cy="7069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1" y="896620"/>
            <a:ext cx="1934170" cy="43942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1" y="1336040"/>
            <a:ext cx="1934170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" y="896620"/>
            <a:ext cx="1943696" cy="43942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" y="1336040"/>
            <a:ext cx="1943696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9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9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1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243840"/>
            <a:ext cx="1474589" cy="85344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" y="526627"/>
            <a:ext cx="2314575" cy="25992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1" y="1097280"/>
            <a:ext cx="1474589" cy="2032847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7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243840"/>
            <a:ext cx="1474589" cy="85344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" y="526627"/>
            <a:ext cx="2314575" cy="2599267"/>
          </a:xfrm>
        </p:spPr>
        <p:txBody>
          <a:bodyPr anchor="t"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1" y="1097280"/>
            <a:ext cx="1474589" cy="2032847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3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194734"/>
            <a:ext cx="394335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973666"/>
            <a:ext cx="394335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" y="3390054"/>
            <a:ext cx="102870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AC48-2523-4379-BD1E-F669EF3143F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" y="3390054"/>
            <a:ext cx="154305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" y="3390054"/>
            <a:ext cx="102870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99EF-3115-4C9E-A547-7784BE6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B32B87-A67F-1698-0703-CBB9D437C5BA}"/>
              </a:ext>
            </a:extLst>
          </p:cNvPr>
          <p:cNvSpPr/>
          <p:nvPr/>
        </p:nvSpPr>
        <p:spPr>
          <a:xfrm>
            <a:off x="0" y="503596"/>
            <a:ext cx="4572000" cy="3154004"/>
          </a:xfrm>
          <a:prstGeom prst="rect">
            <a:avLst/>
          </a:prstGeom>
          <a:solidFill>
            <a:srgbClr val="8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E26E3-CD9D-2285-56BE-3AE4B11A0204}"/>
              </a:ext>
            </a:extLst>
          </p:cNvPr>
          <p:cNvSpPr txBox="1"/>
          <p:nvPr/>
        </p:nvSpPr>
        <p:spPr>
          <a:xfrm>
            <a:off x="-333785" y="226597"/>
            <a:ext cx="3421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B97"/>
                </a:solidFill>
                <a:latin typeface="Montserrat" panose="00000500000000000000" pitchFamily="50" charset="0"/>
              </a:rPr>
              <a:t>Low-Income SEP Ad Package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873D3-B983-7A59-5925-4D594F795B3E}"/>
              </a:ext>
            </a:extLst>
          </p:cNvPr>
          <p:cNvSpPr txBox="1"/>
          <p:nvPr/>
        </p:nvSpPr>
        <p:spPr>
          <a:xfrm>
            <a:off x="726468" y="973433"/>
            <a:ext cx="3119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Montserrat" panose="00000500000000000000" pitchFamily="50" charset="0"/>
              </a:rPr>
              <a:t>The following ads were designed to run on Facebook as a Lead Campaign.</a:t>
            </a:r>
          </a:p>
          <a:p>
            <a:pPr algn="ctr"/>
            <a:endParaRPr lang="en-US" sz="1000" dirty="0">
              <a:latin typeface="Montserrat" panose="00000500000000000000" pitchFamily="50" charset="0"/>
            </a:endParaRPr>
          </a:p>
          <a:p>
            <a:pPr algn="ctr"/>
            <a:r>
              <a:rPr lang="en-US" sz="1000" dirty="0">
                <a:latin typeface="Montserrat" panose="00000500000000000000" pitchFamily="50" charset="0"/>
              </a:rPr>
              <a:t>We have included suggested ad copy to use in conjunction with each ad. The copy may be found in the “notes” section of the slide. </a:t>
            </a:r>
          </a:p>
          <a:p>
            <a:pPr algn="ctr"/>
            <a:endParaRPr lang="en-US" sz="1000" dirty="0">
              <a:latin typeface="Montserrat" panose="00000500000000000000" pitchFamily="50" charset="0"/>
            </a:endParaRPr>
          </a:p>
          <a:p>
            <a:pPr algn="ctr"/>
            <a:r>
              <a:rPr lang="en-US" sz="1000" dirty="0">
                <a:latin typeface="Montserrat" panose="00000500000000000000" pitchFamily="50" charset="0"/>
              </a:rPr>
              <a:t>Export the slide of the ad you are interested in using as a jpeg.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2E7414-5366-6EA5-6508-240248724D8F}"/>
              </a:ext>
            </a:extLst>
          </p:cNvPr>
          <p:cNvSpPr/>
          <p:nvPr/>
        </p:nvSpPr>
        <p:spPr>
          <a:xfrm>
            <a:off x="1" y="2727760"/>
            <a:ext cx="4254340" cy="703243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4D8F0-66E9-BBE5-3D07-850B4450AEB8}"/>
              </a:ext>
            </a:extLst>
          </p:cNvPr>
          <p:cNvSpPr txBox="1"/>
          <p:nvPr/>
        </p:nvSpPr>
        <p:spPr>
          <a:xfrm>
            <a:off x="274883" y="2817771"/>
            <a:ext cx="38988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Montserrat" panose="00000500000000000000" pitchFamily="50" charset="0"/>
              </a:rPr>
              <a:t>Disclaimer: We cannot guarantee the success of any ad. Results may vary based on a variety of factors such as location, audience, and budget. These ads have been patterned according to our own experience and research. We recommend testing a few different ads and seeing what works best for your market. </a:t>
            </a:r>
          </a:p>
        </p:txBody>
      </p:sp>
    </p:spTree>
    <p:extLst>
      <p:ext uri="{BB962C8B-B14F-4D97-AF65-F5344CB8AC3E}">
        <p14:creationId xmlns:p14="http://schemas.microsoft.com/office/powerpoint/2010/main" val="65814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E923B-5A3C-0F0B-54D9-016613481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57199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AB623-415F-750B-53AC-C8C5C0031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57199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E6BC4-582B-CBDB-8740-14CF55C52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57199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57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170</TotalTime>
  <Words>284</Words>
  <Application>Microsoft Office PowerPoint</Application>
  <PresentationFormat>Custom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 Naughton</dc:creator>
  <cp:lastModifiedBy>Griffin Miller</cp:lastModifiedBy>
  <cp:revision>17</cp:revision>
  <dcterms:created xsi:type="dcterms:W3CDTF">2023-04-12T20:37:56Z</dcterms:created>
  <dcterms:modified xsi:type="dcterms:W3CDTF">2025-02-27T13:46:32Z</dcterms:modified>
</cp:coreProperties>
</file>