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6" r:id="rId1"/>
    <p:sldMasterId id="2147484220" r:id="rId2"/>
  </p:sldMasterIdLst>
  <p:notesMasterIdLst>
    <p:notesMasterId r:id="rId57"/>
  </p:notesMasterIdLst>
  <p:handoutMasterIdLst>
    <p:handoutMasterId r:id="rId58"/>
  </p:handoutMasterIdLst>
  <p:sldIdLst>
    <p:sldId id="708" r:id="rId3"/>
    <p:sldId id="794" r:id="rId4"/>
    <p:sldId id="795" r:id="rId5"/>
    <p:sldId id="953" r:id="rId6"/>
    <p:sldId id="921" r:id="rId7"/>
    <p:sldId id="822" r:id="rId8"/>
    <p:sldId id="725" r:id="rId9"/>
    <p:sldId id="797" r:id="rId10"/>
    <p:sldId id="825" r:id="rId11"/>
    <p:sldId id="939" r:id="rId12"/>
    <p:sldId id="938" r:id="rId13"/>
    <p:sldId id="799" r:id="rId14"/>
    <p:sldId id="827" r:id="rId15"/>
    <p:sldId id="826" r:id="rId16"/>
    <p:sldId id="940" r:id="rId17"/>
    <p:sldId id="941" r:id="rId18"/>
    <p:sldId id="830" r:id="rId19"/>
    <p:sldId id="831" r:id="rId20"/>
    <p:sldId id="942" r:id="rId21"/>
    <p:sldId id="833" r:id="rId22"/>
    <p:sldId id="894" r:id="rId23"/>
    <p:sldId id="750" r:id="rId24"/>
    <p:sldId id="924" r:id="rId25"/>
    <p:sldId id="955" r:id="rId26"/>
    <p:sldId id="928" r:id="rId27"/>
    <p:sldId id="922" r:id="rId28"/>
    <p:sldId id="929" r:id="rId29"/>
    <p:sldId id="946" r:id="rId30"/>
    <p:sldId id="798" r:id="rId31"/>
    <p:sldId id="761" r:id="rId32"/>
    <p:sldId id="931" r:id="rId33"/>
    <p:sldId id="838" r:id="rId34"/>
    <p:sldId id="762" r:id="rId35"/>
    <p:sldId id="839" r:id="rId36"/>
    <p:sldId id="740" r:id="rId37"/>
    <p:sldId id="742" r:id="rId38"/>
    <p:sldId id="947" r:id="rId39"/>
    <p:sldId id="936" r:id="rId40"/>
    <p:sldId id="948" r:id="rId41"/>
    <p:sldId id="925" r:id="rId42"/>
    <p:sldId id="949" r:id="rId43"/>
    <p:sldId id="758" r:id="rId44"/>
    <p:sldId id="781" r:id="rId45"/>
    <p:sldId id="782" r:id="rId46"/>
    <p:sldId id="784" r:id="rId47"/>
    <p:sldId id="785" r:id="rId48"/>
    <p:sldId id="786" r:id="rId49"/>
    <p:sldId id="787" r:id="rId50"/>
    <p:sldId id="711" r:id="rId51"/>
    <p:sldId id="917" r:id="rId52"/>
    <p:sldId id="954" r:id="rId53"/>
    <p:sldId id="800" r:id="rId54"/>
    <p:sldId id="712" r:id="rId55"/>
    <p:sldId id="709" r:id="rId56"/>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li Naughton" initials="CN" lastIdx="1" clrIdx="0">
    <p:extLst>
      <p:ext uri="{19B8F6BF-5375-455C-9EA6-DF929625EA0E}">
        <p15:presenceInfo xmlns:p15="http://schemas.microsoft.com/office/powerpoint/2012/main" userId="S::CNaughton@empowerbrokerage.com::2a2367a4-247f-4e6c-bf33-7b74e3c82e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E9F2"/>
    <a:srgbClr val="0482B9"/>
    <a:srgbClr val="0482A0"/>
    <a:srgbClr val="0389C5"/>
    <a:srgbClr val="0492C4"/>
    <a:srgbClr val="E2EFF6"/>
    <a:srgbClr val="05A2C7"/>
    <a:srgbClr val="085F98"/>
    <a:srgbClr val="131A6D"/>
    <a:srgbClr val="78A1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73" autoAdjust="0"/>
  </p:normalViewPr>
  <p:slideViewPr>
    <p:cSldViewPr snapToGrid="0">
      <p:cViewPr varScale="1">
        <p:scale>
          <a:sx n="90" d="100"/>
          <a:sy n="90" d="100"/>
        </p:scale>
        <p:origin x="213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74E4237-CD53-497F-8462-2927ACB93A52}"/>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5" name="Rectangle 3">
            <a:extLst>
              <a:ext uri="{FF2B5EF4-FFF2-40B4-BE49-F238E27FC236}">
                <a16:creationId xmlns:a16="http://schemas.microsoft.com/office/drawing/2014/main" id="{8725A236-CF97-49A2-96F9-62F1AAEEF6FB}"/>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3076" name="Rectangle 4">
            <a:extLst>
              <a:ext uri="{FF2B5EF4-FFF2-40B4-BE49-F238E27FC236}">
                <a16:creationId xmlns:a16="http://schemas.microsoft.com/office/drawing/2014/main" id="{3B256C91-424C-45DA-AC6B-97839691763F}"/>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3077" name="Rectangle 5">
            <a:extLst>
              <a:ext uri="{FF2B5EF4-FFF2-40B4-BE49-F238E27FC236}">
                <a16:creationId xmlns:a16="http://schemas.microsoft.com/office/drawing/2014/main" id="{B010B1E3-5BA3-4CA8-A773-489F319BB3E8}"/>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C691954-77CC-43E2-B91F-9043A17E41B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9783567-40B1-4FB7-9F3B-3186E997B15C}"/>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3779" name="Rectangle 3">
            <a:extLst>
              <a:ext uri="{FF2B5EF4-FFF2-40B4-BE49-F238E27FC236}">
                <a16:creationId xmlns:a16="http://schemas.microsoft.com/office/drawing/2014/main" id="{1BDD61FC-7B22-4B3F-8360-5D2FBBDA926A}"/>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9220" name="Rectangle 4">
            <a:extLst>
              <a:ext uri="{FF2B5EF4-FFF2-40B4-BE49-F238E27FC236}">
                <a16:creationId xmlns:a16="http://schemas.microsoft.com/office/drawing/2014/main" id="{6EAFB3D5-627F-4B54-A0A5-6FC0A32A6D41}"/>
              </a:ext>
            </a:extLst>
          </p:cNvPr>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3781" name="Rectangle 5">
            <a:extLst>
              <a:ext uri="{FF2B5EF4-FFF2-40B4-BE49-F238E27FC236}">
                <a16:creationId xmlns:a16="http://schemas.microsoft.com/office/drawing/2014/main" id="{28C474FC-B8E0-4E41-8132-FBA0906D1FBD}"/>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3782" name="Rectangle 6">
            <a:extLst>
              <a:ext uri="{FF2B5EF4-FFF2-40B4-BE49-F238E27FC236}">
                <a16:creationId xmlns:a16="http://schemas.microsoft.com/office/drawing/2014/main" id="{BA9AD864-D84C-4700-B314-1BD5D5E18058}"/>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203783" name="Rectangle 7">
            <a:extLst>
              <a:ext uri="{FF2B5EF4-FFF2-40B4-BE49-F238E27FC236}">
                <a16:creationId xmlns:a16="http://schemas.microsoft.com/office/drawing/2014/main" id="{52C11899-F473-448B-8FF7-0D9563578CBB}"/>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FE2E54A-CEF5-40C5-BD28-459E3417C9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Hola y bienvenidos! Gracias por tomar el tiempo para reunirse con nosotros. Ya sea que usted sea nuevo en Medicare o un beneficiario existente, todos podemos estar de acuerdo en que no hay nada más importante que su atención médica. Estoy emocionado en presentar un resumen general del Programa de Medicare, escollos comunes que usted necesita evitar, y una revisión de los cambios importantes para el año. Pero antes de empezar, </a:t>
            </a:r>
            <a:r>
              <a:rPr lang="en-US" sz="2800" b="0" i="0" dirty="0" err="1">
                <a:solidFill>
                  <a:srgbClr val="3D3D3D"/>
                </a:solidFill>
                <a:effectLst/>
                <a:latin typeface="Roboto" panose="02000000000000000000" pitchFamily="2" charset="0"/>
              </a:rPr>
              <a:t>permítanme</a:t>
            </a:r>
            <a:r>
              <a:rPr lang="en-US" sz="2800" b="0" i="0" dirty="0">
                <a:solidFill>
                  <a:srgbClr val="3D3D3D"/>
                </a:solidFill>
                <a:effectLst/>
                <a:latin typeface="Roboto" panose="02000000000000000000" pitchFamily="2" charset="0"/>
              </a:rPr>
              <a:t> </a:t>
            </a:r>
            <a:r>
              <a:rPr lang="en-US" sz="2800" b="0" i="0" dirty="0" err="1">
                <a:solidFill>
                  <a:srgbClr val="3D3D3D"/>
                </a:solidFill>
                <a:effectLst/>
                <a:latin typeface="Roboto" panose="02000000000000000000" pitchFamily="2" charset="0"/>
              </a:rPr>
              <a:t>presentarme</a:t>
            </a:r>
            <a:r>
              <a:rPr lang="en-US" sz="2800" b="0" i="0" dirty="0">
                <a:solidFill>
                  <a:srgbClr val="3D3D3D"/>
                </a:solidFill>
                <a:effectLst/>
                <a:latin typeface="Roboto" panose="02000000000000000000" pitchFamily="2" charset="0"/>
              </a:rPr>
              <a:t>…</a:t>
            </a: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1</a:t>
            </a:fld>
            <a:endParaRPr lang="en-US" altLang="en-US"/>
          </a:p>
        </p:txBody>
      </p:sp>
    </p:spTree>
    <p:extLst>
      <p:ext uri="{BB962C8B-B14F-4D97-AF65-F5344CB8AC3E}">
        <p14:creationId xmlns:p14="http://schemas.microsoft.com/office/powerpoint/2010/main" val="1209515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¿Cómo se inscribe? Es automático si ya está recibiendo beneficios de Seguro Social o </a:t>
            </a:r>
            <a:r>
              <a:rPr lang="en-US" sz="2800" dirty="0"/>
              <a:t>Junta de </a:t>
            </a:r>
            <a:r>
              <a:rPr lang="en-US" sz="2800" dirty="0" err="1"/>
              <a:t>Retiro</a:t>
            </a:r>
            <a:r>
              <a:rPr lang="en-US" sz="2800" dirty="0"/>
              <a:t> </a:t>
            </a:r>
            <a:r>
              <a:rPr lang="en-US" sz="2800" dirty="0" err="1"/>
              <a:t>Ferroviario</a:t>
            </a:r>
            <a:r>
              <a:rPr lang="es-ES" sz="1800" b="0" i="0" u="none" strike="noStrike" dirty="0">
                <a:solidFill>
                  <a:srgbClr val="000000"/>
                </a:solidFill>
                <a:effectLst/>
                <a:latin typeface="Arial" panose="020B0604020202020204" pitchFamily="34" charset="0"/>
              </a:rPr>
              <a:t>. En ese caso, su Medicare comenzaría el 1 del mes de su mes de nacimiento. Digamos que cumples 65 años el primero, bueno, entonces tu Medicare comenzaría el mes anterior. De nuevo, si usted tiene beneficios por incapacidad, su Medicare entrará en vigencia el vigésimo quinto mes de </a:t>
            </a:r>
            <a:r>
              <a:rPr lang="es-ES" sz="1800" b="0" i="0" u="none" strike="noStrike" dirty="0" err="1">
                <a:solidFill>
                  <a:srgbClr val="000000"/>
                </a:solidFill>
                <a:effectLst/>
                <a:latin typeface="Arial" panose="020B0604020202020204" pitchFamily="34" charset="0"/>
              </a:rPr>
              <a:t>incapacida</a:t>
            </a:r>
            <a:r>
              <a:rPr lang="es-ES" sz="1800" b="0" i="0" u="none" strike="noStrike" dirty="0">
                <a:solidFill>
                  <a:srgbClr val="000000"/>
                </a:solidFill>
                <a:effectLst/>
                <a:latin typeface="Arial" panose="020B0604020202020204" pitchFamily="34" charset="0"/>
              </a:rPr>
              <a:t>.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10</a:t>
            </a:fld>
            <a:endParaRPr lang="en-US" altLang="en-US"/>
          </a:p>
        </p:txBody>
      </p:sp>
    </p:spTree>
    <p:extLst>
      <p:ext uri="{BB962C8B-B14F-4D97-AF65-F5344CB8AC3E}">
        <p14:creationId xmlns:p14="http://schemas.microsoft.com/office/powerpoint/2010/main" val="3468650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Pero, ¿qué pasa si todavía estás trabajando o no estás recibiendo Beneficios de Seguro Social o Junta de Retiro Ferroviario? Tendrá que asegurarse de inscribirse en Medicare a través del Seguro Social o la Junta de Retiro Ferroviario. No es automático y debes aplicar 3 meses antes de cumplir los 65 años. Aquí hay algunas notas importantes sobre la Parte B: Si tiene cobertura a través del empleador o cónyuge, es posible que desee retrasar su inscripción en la Parte B de Medicare. Asegúrese de consultar con su administrador de beneficios sobre esto. Además, otra nota muy importante para tomar en cuenta es si se retira o pierde su cobertura de grupo y necesita obtener la Parte B, asegúrese de hacerlo de inmediato. Un retraso podría causar una penalización del 10% para usted por cada 12 meses para los que era elegible pero no se inscribió. Así que realmente quieres ser consciente de eso.</a:t>
            </a:r>
            <a:endParaRPr lang="es-ES" b="0" dirty="0">
              <a:effectLst/>
            </a:endParaRPr>
          </a:p>
          <a:p>
            <a:br>
              <a:rPr lang="es-ES" dirty="0"/>
            </a:b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11</a:t>
            </a:fld>
            <a:endParaRPr lang="en-US" altLang="en-US"/>
          </a:p>
        </p:txBody>
      </p:sp>
    </p:spTree>
    <p:extLst>
      <p:ext uri="{BB962C8B-B14F-4D97-AF65-F5344CB8AC3E}">
        <p14:creationId xmlns:p14="http://schemas.microsoft.com/office/powerpoint/2010/main" val="298509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tres períodos de inscripción a Medicare. Uno rodea el mes de tu 65 cumpleaños. Comienza 3 meses antes de cumplir 65 años, incluye tu mes de cumpleaños, e incluye 3 meses después de eso. El segundo período de inscripción se aplica a las personas que se jubilan o pierden la cobertura basada en el empleador. Eso se llama Período Especial de Inscripción y es de 8 meses de duración. Comienza el mes después de jubilarse. Si se pierde un período de inscripción, hay un período anual de inscripción general. Son los primeros 3 meses de cada año y tu Medicare entraría en vigor el 1 de julio. Tenga en cuenta que la penalización del 10% por cada 12 meses que usted fue elegible pero no se inscribió.</a:t>
            </a:r>
            <a:endParaRPr lang="es-ES" b="0" dirty="0">
              <a:effectLst/>
            </a:endParaRPr>
          </a:p>
          <a:p>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12</a:t>
            </a:fld>
            <a:endParaRPr lang="en-US" altLang="en-US"/>
          </a:p>
        </p:txBody>
      </p:sp>
    </p:spTree>
    <p:extLst>
      <p:ext uri="{BB962C8B-B14F-4D97-AF65-F5344CB8AC3E}">
        <p14:creationId xmlns:p14="http://schemas.microsoft.com/office/powerpoint/2010/main" val="13969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Estamos listos para empezar con el alfabeto!  Parte A -  algunas personas les gusta pensar en "A" para las admisiones para activar su memoria. La Parte A de Medicare se relaciona con los servicios relacionados con pacientes hospitalizados.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13</a:t>
            </a:fld>
            <a:endParaRPr lang="en-US" altLang="en-US"/>
          </a:p>
        </p:txBody>
      </p:sp>
    </p:spTree>
    <p:extLst>
      <p:ext uri="{BB962C8B-B14F-4D97-AF65-F5344CB8AC3E}">
        <p14:creationId xmlns:p14="http://schemas.microsoft.com/office/powerpoint/2010/main" val="115519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Esto es lo que cubre la Parte A:  Atención hospitalaria de pacientes, centros de rehabilitación, centros de enfermería especializada, Hospicio, Atención Médica a Domicilio y Sangre. Tenga en cuenta que la atención a largo plazo NO ESTÁ CUBIERTA por Medicare.</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14</a:t>
            </a:fld>
            <a:endParaRPr lang="en-US" altLang="en-US"/>
          </a:p>
        </p:txBody>
      </p:sp>
    </p:spTree>
    <p:extLst>
      <p:ext uri="{BB962C8B-B14F-4D97-AF65-F5344CB8AC3E}">
        <p14:creationId xmlns:p14="http://schemas.microsoft.com/office/powerpoint/2010/main" val="1538165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La cobertura del seguro generalmente tiene una prima, ¿verdad? Bueno, para la Parte A no hay prima si usted o su cónyuge pagaron impuestos de Medicare mientras trabajaban, durante 10 años al menos o 40 trimestres; esos fueron los impuestos FICA que pagó.  Cuando te inscribes a Medicare, el Seguro Social envía esos dólares a Medicare. Pero digamos que no pagaste los 10 años de impuestos FICA - todavía tienes la opción de obtener la Parte A pagando una prima, y en 2025 la prima puede llegar a ser hasta $518 por mes. Hay asistencia disponible para aquellos con ingresos limitados, pero normalmente la prima de la Parte A es cero.</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15</a:t>
            </a:fld>
            <a:endParaRPr lang="en-US" altLang="en-US"/>
          </a:p>
        </p:txBody>
      </p:sp>
    </p:spTree>
    <p:extLst>
      <p:ext uri="{BB962C8B-B14F-4D97-AF65-F5344CB8AC3E}">
        <p14:creationId xmlns:p14="http://schemas.microsoft.com/office/powerpoint/2010/main" val="223695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costos asociados con la Parte A. En 2025, el deducible hospitalario es de $1,676 por período de beneficios. Un período de beneficios equivale a 60 días, por lo que en el peor de los casos podría haber seis períodos de beneficios en un año. Digamos que tuvo un año de salud realmente desafiante y estuvo en el hospital durante 60 días, también tendría copagos de $419 por día - y si está en el hospital durante 90 días, su costo sube a $838 por día. Así que por favor tenga eso en cuenta - una vez que haya utilizado sus 60 días de reserva de por vida, Medicare no paga nada. No hay límite a lo que podrías deber de tu bolsillo.</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16</a:t>
            </a:fld>
            <a:endParaRPr lang="en-US" altLang="en-US"/>
          </a:p>
        </p:txBody>
      </p:sp>
    </p:spTree>
    <p:extLst>
      <p:ext uri="{BB962C8B-B14F-4D97-AF65-F5344CB8AC3E}">
        <p14:creationId xmlns:p14="http://schemas.microsoft.com/office/powerpoint/2010/main" val="176123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Vamos a la Parte B. Se podría pensar en "B" para tiritas... atención ambulatoria, servicios médicos.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17</a:t>
            </a:fld>
            <a:endParaRPr lang="en-US" altLang="en-US"/>
          </a:p>
        </p:txBody>
      </p:sp>
    </p:spTree>
    <p:extLst>
      <p:ext uri="{BB962C8B-B14F-4D97-AF65-F5344CB8AC3E}">
        <p14:creationId xmlns:p14="http://schemas.microsoft.com/office/powerpoint/2010/main" val="2852596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La Parte B cubre cosas como servicios médicos, atención ambulatoria, servicios de salud en el hogar, atención preventiva, equipo médico duradero..  todos estos diferentes artículos para pacientes ambulatorios que se enumeran.</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18</a:t>
            </a:fld>
            <a:endParaRPr lang="en-US" altLang="en-US"/>
          </a:p>
        </p:txBody>
      </p:sp>
    </p:spTree>
    <p:extLst>
      <p:ext uri="{BB962C8B-B14F-4D97-AF65-F5344CB8AC3E}">
        <p14:creationId xmlns:p14="http://schemas.microsoft.com/office/powerpoint/2010/main" val="1045854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Font typeface="Arial" panose="020B0604020202020204" pitchFamily="34" charset="0"/>
              <a:buNone/>
            </a:pPr>
            <a:r>
              <a:rPr lang="es-ES" sz="1800" b="0" i="0" u="none" strike="noStrike" dirty="0">
                <a:solidFill>
                  <a:srgbClr val="000000"/>
                </a:solidFill>
                <a:effectLst/>
                <a:latin typeface="Arial" panose="020B0604020202020204" pitchFamily="34" charset="0"/>
              </a:rPr>
              <a:t>En 2025, se agregaron varios nuevos artículos de cobertura para:</a:t>
            </a:r>
          </a:p>
          <a:p>
            <a:pPr marL="342900" indent="-342900">
              <a:lnSpc>
                <a:spcPct val="150000"/>
              </a:lnSpc>
              <a:buFont typeface="Arial" panose="020B0604020202020204" pitchFamily="34" charset="0"/>
              <a:buChar char="•"/>
            </a:pPr>
            <a:r>
              <a:rPr lang="es-ES" altLang="en-US" sz="2800" dirty="0">
                <a:solidFill>
                  <a:srgbClr val="131A6D"/>
                </a:solidFill>
                <a:latin typeface="Arial"/>
                <a:cs typeface="Arial"/>
              </a:rPr>
              <a:t>Los costos de bolsillo de los medicamentos tienen un límite de $2,000</a:t>
            </a:r>
            <a:endParaRPr lang="en-US" sz="2800" dirty="0">
              <a:latin typeface="Arial"/>
              <a:cs typeface="Arial"/>
            </a:endParaRPr>
          </a:p>
          <a:p>
            <a:pPr marL="342900" indent="-342900" eaLnBrk="1" hangingPunct="1">
              <a:lnSpc>
                <a:spcPct val="150000"/>
              </a:lnSpc>
              <a:buFont typeface="Arial" panose="020B0604020202020204" pitchFamily="34" charset="0"/>
              <a:buChar char="•"/>
            </a:pPr>
            <a:r>
              <a:rPr lang="es-ES" altLang="en-US" sz="2800" dirty="0">
                <a:solidFill>
                  <a:srgbClr val="131A6D"/>
                </a:solidFill>
                <a:latin typeface="Arial"/>
                <a:cs typeface="Arial"/>
              </a:rPr>
              <a:t>Ampliación de la atención de la salud mental</a:t>
            </a:r>
            <a:endParaRPr lang="en-US" altLang="en-US" sz="2800" dirty="0">
              <a:solidFill>
                <a:srgbClr val="131A6D"/>
              </a:solidFill>
              <a:cs typeface="Arial"/>
            </a:endParaRPr>
          </a:p>
          <a:p>
            <a:pPr marL="342900" indent="-342900" eaLnBrk="1" hangingPunct="1">
              <a:lnSpc>
                <a:spcPct val="150000"/>
              </a:lnSpc>
              <a:buFont typeface="Arial" panose="020B0604020202020204" pitchFamily="34" charset="0"/>
              <a:buChar char="•"/>
            </a:pPr>
            <a:r>
              <a:rPr lang="es-ES" altLang="en-US" sz="2800" dirty="0">
                <a:solidFill>
                  <a:srgbClr val="131A6D"/>
                </a:solidFill>
                <a:latin typeface="Arial"/>
                <a:cs typeface="Arial"/>
              </a:rPr>
              <a:t>Apoyo adicional para el cuidador</a:t>
            </a:r>
            <a:endParaRPr lang="en-US" altLang="en-US" sz="2800" dirty="0">
              <a:solidFill>
                <a:srgbClr val="131A6D"/>
              </a:solidFill>
              <a:latin typeface="Arial"/>
              <a:cs typeface="Arial"/>
            </a:endParaRPr>
          </a:p>
          <a:p>
            <a:pPr marL="342900" indent="-342900" eaLnBrk="1" hangingPunct="1">
              <a:lnSpc>
                <a:spcPct val="150000"/>
              </a:lnSpc>
              <a:buFont typeface="Arial" panose="020B0604020202020204" pitchFamily="34" charset="0"/>
              <a:buChar char="•"/>
            </a:pPr>
            <a:r>
              <a:rPr lang="es-ES" altLang="en-US" sz="2800" dirty="0">
                <a:solidFill>
                  <a:srgbClr val="131A6D"/>
                </a:solidFill>
                <a:latin typeface="Arial"/>
                <a:cs typeface="Arial"/>
              </a:rPr>
              <a:t>Programa de Beneficios de Salud del Servicio Postal</a:t>
            </a:r>
          </a:p>
          <a:p>
            <a:pPr marL="342900" indent="-342900" eaLnBrk="1" hangingPunct="1">
              <a:lnSpc>
                <a:spcPct val="150000"/>
              </a:lnSpc>
              <a:buFont typeface="Arial" panose="020B0604020202020204" pitchFamily="34" charset="0"/>
              <a:buChar char="•"/>
            </a:pPr>
            <a:r>
              <a:rPr lang="es-ES" altLang="en-US" sz="2800" dirty="0">
                <a:solidFill>
                  <a:srgbClr val="131A6D"/>
                </a:solidFill>
                <a:latin typeface="Arial"/>
                <a:cs typeface="Arial"/>
              </a:rPr>
              <a:t>Cambios en la cobertura de telemedicina</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19</a:t>
            </a:fld>
            <a:endParaRPr lang="en-US" altLang="en-US"/>
          </a:p>
        </p:txBody>
      </p:sp>
    </p:spTree>
    <p:extLst>
      <p:ext uri="{BB962C8B-B14F-4D97-AF65-F5344CB8AC3E}">
        <p14:creationId xmlns:p14="http://schemas.microsoft.com/office/powerpoint/2010/main" val="2461723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Mi nombre es (NOMBRE), y soy agente licenciado.  Ayudo a cientos de personas como usted con sus opciones de Medicare.  Puedo reunirme por teléfono - o virtualmente - o en persona.   Tomo en cuenta los medicamentos, los médicos y el estilo de vida de la gente para encontrar la opción más beneficioso para ellos.  Represento a casi todas las compañías en esta área, así que puedo ayudar con muchos planes . Y no hay costo para mis servicios. </a:t>
            </a:r>
            <a:endParaRPr lang="en-US" dirty="0">
              <a:latin typeface="Arial"/>
              <a:cs typeface="Arial"/>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a:t>
            </a:fld>
            <a:endParaRPr lang="en-US" altLang="en-US"/>
          </a:p>
        </p:txBody>
      </p:sp>
    </p:spTree>
    <p:extLst>
      <p:ext uri="{BB962C8B-B14F-4D97-AF65-F5344CB8AC3E}">
        <p14:creationId xmlns:p14="http://schemas.microsoft.com/office/powerpoint/2010/main" val="2072226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una prima para la Parte B, y en 2025 la mayoría de la gente paga la cantidad estándar de $185.00 por mes. Los que tienen ingresos más altos pagarán más; pueden pagar hasta $628.90 por mes sobre la base de los ingresos reportados al IRS hace dos años. Pero las personas con ingresos limitados que reciben asistencia financiera podrían tener una prima de $0. Tenga en cuenta que también tiene una penalización del 10% por cada período de 12 meses que fue elegible pero no se inscribió.</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20</a:t>
            </a:fld>
            <a:endParaRPr lang="en-US" altLang="en-US"/>
          </a:p>
        </p:txBody>
      </p:sp>
    </p:spTree>
    <p:extLst>
      <p:ext uri="{BB962C8B-B14F-4D97-AF65-F5344CB8AC3E}">
        <p14:creationId xmlns:p14="http://schemas.microsoft.com/office/powerpoint/2010/main" val="3341359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costos adicionales relacionados con la Parte B. El deducible se debe una vez al año, y es $257 para el 2025. Después de eso, funciona como un plan 80/20. Medicare paga el 80% y usted es responsable del otro 20%.  Con Medicare original, no hay límite a la cantidad que usted podría deber de su bolsillo.</a:t>
            </a:r>
            <a:endParaRPr lang="es-ES" b="0" dirty="0">
              <a:effectLst/>
            </a:endParaRPr>
          </a:p>
          <a:p>
            <a:br>
              <a:rPr lang="es-ES" dirty="0"/>
            </a:b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21</a:t>
            </a:fld>
            <a:endParaRPr lang="en-US" altLang="en-US"/>
          </a:p>
        </p:txBody>
      </p:sp>
    </p:spTree>
    <p:extLst>
      <p:ext uri="{BB962C8B-B14F-4D97-AF65-F5344CB8AC3E}">
        <p14:creationId xmlns:p14="http://schemas.microsoft.com/office/powerpoint/2010/main" val="3741910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Como puedes ver, Medicare no cubre todos los costos, y si eres como yo, no puedes permitirte esos copagos altos y el riesgo financiero potencial. Es por eso que es importante agregar cobertura adicional.</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22</a:t>
            </a:fld>
            <a:endParaRPr lang="en-US" altLang="en-US"/>
          </a:p>
        </p:txBody>
      </p:sp>
    </p:spTree>
    <p:extLst>
      <p:ext uri="{BB962C8B-B14F-4D97-AF65-F5344CB8AC3E}">
        <p14:creationId xmlns:p14="http://schemas.microsoft.com/office/powerpoint/2010/main" val="1826037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Veamos una manera de obtener cobertura adicional:  Suplementos de Medicare. Los suplementos de Medicare a veces se llaman planes de </a:t>
            </a:r>
            <a:r>
              <a:rPr lang="es-ES" sz="1800" b="0" i="0" u="none" strike="noStrike" dirty="0" err="1">
                <a:solidFill>
                  <a:srgbClr val="000000"/>
                </a:solidFill>
                <a:effectLst/>
                <a:latin typeface="Arial" panose="020B0604020202020204" pitchFamily="34" charset="0"/>
              </a:rPr>
              <a:t>Medigap</a:t>
            </a:r>
            <a:r>
              <a:rPr lang="es-ES" sz="1800" b="0" i="0" u="none" strike="noStrike" dirty="0">
                <a:solidFill>
                  <a:srgbClr val="000000"/>
                </a:solidFill>
                <a:effectLst/>
                <a:latin typeface="Arial" panose="020B0604020202020204" pitchFamily="34" charset="0"/>
              </a:rPr>
              <a:t>. Es un seguro de salud complementario que cubre algunos o la mayoría de los costos que Medicare no cubre - como deducibles, copagos y </a:t>
            </a:r>
            <a:r>
              <a:rPr lang="es-ES" sz="1800" b="0" i="0" u="none" strike="noStrike" dirty="0" err="1">
                <a:solidFill>
                  <a:srgbClr val="000000"/>
                </a:solidFill>
                <a:effectLst/>
                <a:latin typeface="Arial" panose="020B0604020202020204" pitchFamily="34" charset="0"/>
              </a:rPr>
              <a:t>coseguros</a:t>
            </a:r>
            <a:r>
              <a:rPr lang="es-ES" sz="1800" b="0" i="0" u="none" strike="noStrike" dirty="0">
                <a:solidFill>
                  <a:srgbClr val="000000"/>
                </a:solidFill>
                <a:effectLst/>
                <a:latin typeface="Arial" panose="020B0604020202020204" pitchFamily="34" charset="0"/>
              </a:rPr>
              <a:t>. Es proporcionada por compañías de seguros privadas.  Usted puede preguntarse por qué tengo esta ilustración de manzanas apiladas; bueno, es porque Medicare regula los planes y creó una estandarización de los planes.  De esa manera, puedes comparar manzanas con manzanas y ver cómo se ponen de pie una al lado de la otra. </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23</a:t>
            </a:fld>
            <a:endParaRPr lang="en-US" altLang="en-US"/>
          </a:p>
        </p:txBody>
      </p:sp>
    </p:spTree>
    <p:extLst>
      <p:ext uri="{BB962C8B-B14F-4D97-AF65-F5344CB8AC3E}">
        <p14:creationId xmlns:p14="http://schemas.microsoft.com/office/powerpoint/2010/main" val="2927052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Y esto es lo que parece - estos son los planos uno al lado del otro. Usaron letras de nuevo, lo que lo hace confuso. Estos no son la Parte A, B, C - estos son el PLAN A, B, C, etc. Hasta hace poco, el Plan F ha sido muy popular porque cubre todos los vacíos que se pueden ver aquí.  Pero a partir del 1 de enero de 2020, las personas que se convirtieron en elegibles para Medicare después de esa fecha no tienen acceso a un Plan C o Plan F. Tenga en cuenta que si era elegible para Medicare antes del 1 de enero de 2020, todavía puede obtener un Plan F o mantener su Plan F. Hoy, un suplemento popular de Medicare es el Plan G, que cubre todo excepto el deducible de la Parte B de $257. El Plan N también está llegando a la vanguardia debido a las primas más bajas.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24</a:t>
            </a:fld>
            <a:endParaRPr lang="en-US" altLang="en-US"/>
          </a:p>
        </p:txBody>
      </p:sp>
    </p:spTree>
    <p:extLst>
      <p:ext uri="{BB962C8B-B14F-4D97-AF65-F5344CB8AC3E}">
        <p14:creationId xmlns:p14="http://schemas.microsoft.com/office/powerpoint/2010/main" val="2963028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Los planes de Medicare </a:t>
            </a:r>
            <a:r>
              <a:rPr lang="es-ES" sz="1800" b="0" i="0" u="none" strike="noStrike" dirty="0" err="1">
                <a:solidFill>
                  <a:srgbClr val="000000"/>
                </a:solidFill>
                <a:effectLst/>
                <a:latin typeface="Arial" panose="020B0604020202020204" pitchFamily="34" charset="0"/>
              </a:rPr>
              <a:t>Supplement</a:t>
            </a:r>
            <a:r>
              <a:rPr lang="es-ES" sz="1800" b="0" i="0" u="none" strike="noStrike" dirty="0">
                <a:solidFill>
                  <a:srgbClr val="000000"/>
                </a:solidFill>
                <a:effectLst/>
                <a:latin typeface="Arial" panose="020B0604020202020204" pitchFamily="34" charset="0"/>
              </a:rPr>
              <a:t> tienen una prima mensual de alrededor de $100 por mes para las personas que cumplen 65 años. Su prima mensual se paga a la compañía de seguros. Recuerde, tendrá que seguir pagando al gobierno por su Parte B. La prima del suplemento de Medicare varía según la compañía, y depende del plan que elija, dónde se encuentra y cuántos años tiene. Las primas aumentan con el tiempo, y a medida que envejece, puede comparar las políticas de </a:t>
            </a:r>
            <a:r>
              <a:rPr lang="es-ES" sz="1800" b="0" i="0" u="none" strike="noStrike" dirty="0" err="1">
                <a:solidFill>
                  <a:srgbClr val="000000"/>
                </a:solidFill>
                <a:effectLst/>
                <a:latin typeface="Arial" panose="020B0604020202020204" pitchFamily="34" charset="0"/>
              </a:rPr>
              <a:t>Medigap</a:t>
            </a:r>
            <a:r>
              <a:rPr lang="es-ES" sz="1800" b="0" i="0" u="none" strike="noStrike" dirty="0">
                <a:solidFill>
                  <a:srgbClr val="000000"/>
                </a:solidFill>
                <a:effectLst/>
                <a:latin typeface="Arial" panose="020B0604020202020204" pitchFamily="34" charset="0"/>
              </a:rPr>
              <a:t>, ya que los costos pueden variar entre las empresas para exactamente la misma cobertura. Si usted decide que necesita cambiar de planes porque la prima se ha vuelto demasiado alta, generalmente se requiere un seguro de salud para cambiar de planes.</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25</a:t>
            </a:fld>
            <a:endParaRPr lang="en-US" altLang="en-US"/>
          </a:p>
        </p:txBody>
      </p:sp>
    </p:spTree>
    <p:extLst>
      <p:ext uri="{BB962C8B-B14F-4D97-AF65-F5344CB8AC3E}">
        <p14:creationId xmlns:p14="http://schemas.microsoft.com/office/powerpoint/2010/main" val="847430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un período de inscripción abierta de 6 meses para solicitar suplementos de Medicare. Comienza el primer día del mes en que cumplas 65 años o más y estás inscrito en la Parte B. Si retrasas la inscripción en la Parte B porque tienes cobertura de salud grupal basada en tu (o la de tu cónyuge) empleo actual, su Período de Inscripción Abierta no comenzará hasta que se inscriba en la Parte B. Durante la Inscripción Abierta, usted tiene un privilegio de cobertura de garantía, lo que significa que no se le puede negar la cobertura o cobrar más debido a las condiciones de salud. Usted debe tener la Parte A y la Parte B de Medicare para obtener un Suplemento de Medicare.</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26</a:t>
            </a:fld>
            <a:endParaRPr lang="en-US" altLang="en-US"/>
          </a:p>
        </p:txBody>
      </p:sp>
    </p:spTree>
    <p:extLst>
      <p:ext uri="{BB962C8B-B14F-4D97-AF65-F5344CB8AC3E}">
        <p14:creationId xmlns:p14="http://schemas.microsoft.com/office/powerpoint/2010/main" val="4021811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limitaciones en los planes </a:t>
            </a:r>
            <a:r>
              <a:rPr lang="es-ES" sz="1800" b="0" i="0" u="none" strike="noStrike" dirty="0" err="1">
                <a:solidFill>
                  <a:srgbClr val="000000"/>
                </a:solidFill>
                <a:effectLst/>
                <a:latin typeface="Arial" panose="020B0604020202020204" pitchFamily="34" charset="0"/>
              </a:rPr>
              <a:t>Medigap</a:t>
            </a:r>
            <a:r>
              <a:rPr lang="es-ES" sz="1800" b="0" i="0" u="none" strike="noStrike" dirty="0">
                <a:solidFill>
                  <a:srgbClr val="000000"/>
                </a:solidFill>
                <a:effectLst/>
                <a:latin typeface="Arial" panose="020B0604020202020204" pitchFamily="34" charset="0"/>
              </a:rPr>
              <a:t>. No cubren la atención a largo plazo, dental, visual o auditiva, o la atención de enfermería privada. La mayoría no cubre los medicamentos recetados, por lo que es probable que necesite agregar un plan de medicamentos recetados independiente.</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27</a:t>
            </a:fld>
            <a:endParaRPr lang="en-US" altLang="en-US"/>
          </a:p>
        </p:txBody>
      </p:sp>
    </p:spTree>
    <p:extLst>
      <p:ext uri="{BB962C8B-B14F-4D97-AF65-F5344CB8AC3E}">
        <p14:creationId xmlns:p14="http://schemas.microsoft.com/office/powerpoint/2010/main" val="3424579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Por lo tanto, hablamos sobre la primera manera de obtener Medicare, que es inscribirse en Medicare Original con un Suplemento de Medicare y un Plan de Medicamentos Recetados separado de la Parte D. Ahora vamos a discutir la opción relativamente nueva, llamada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que incluye la Parte C y generalmente la Parte D - medicamentos recetados.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28</a:t>
            </a:fld>
            <a:endParaRPr lang="en-US" altLang="en-US"/>
          </a:p>
        </p:txBody>
      </p:sp>
    </p:spTree>
    <p:extLst>
      <p:ext uri="{BB962C8B-B14F-4D97-AF65-F5344CB8AC3E}">
        <p14:creationId xmlns:p14="http://schemas.microsoft.com/office/powerpoint/2010/main" val="1776572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o Parte C, es la forma más nueva de obtener su Medicare.  Piense en "C" para la Compañía. Estos planes son proporcionados por compañías de seguros independientes.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29</a:t>
            </a:fld>
            <a:endParaRPr lang="en-US" altLang="en-US"/>
          </a:p>
        </p:txBody>
      </p:sp>
    </p:spTree>
    <p:extLst>
      <p:ext uri="{BB962C8B-B14F-4D97-AF65-F5344CB8AC3E}">
        <p14:creationId xmlns:p14="http://schemas.microsoft.com/office/powerpoint/2010/main" val="1699372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Represento a una compañía llamada Empower </a:t>
            </a:r>
            <a:r>
              <a:rPr lang="es-ES" sz="1800" b="0" i="0" u="none" strike="noStrike" dirty="0" err="1">
                <a:solidFill>
                  <a:srgbClr val="000000"/>
                </a:solidFill>
                <a:effectLst/>
                <a:latin typeface="Arial" panose="020B0604020202020204" pitchFamily="34" charset="0"/>
              </a:rPr>
              <a:t>Brokerage</a:t>
            </a:r>
            <a:r>
              <a:rPr lang="es-ES" sz="1800" b="0" i="0" u="none" strike="noStrike" dirty="0">
                <a:solidFill>
                  <a:srgbClr val="000000"/>
                </a:solidFill>
                <a:effectLst/>
                <a:latin typeface="Arial" panose="020B0604020202020204" pitchFamily="34" charset="0"/>
              </a:rPr>
              <a:t>, con sede en </a:t>
            </a:r>
            <a:r>
              <a:rPr lang="es-ES" sz="1800" b="0" i="0" u="none" strike="noStrike" dirty="0" err="1">
                <a:solidFill>
                  <a:srgbClr val="000000"/>
                </a:solidFill>
                <a:effectLst/>
                <a:latin typeface="Arial" panose="020B0604020202020204" pitchFamily="34" charset="0"/>
              </a:rPr>
              <a:t>Southlake</a:t>
            </a:r>
            <a:r>
              <a:rPr lang="es-ES" sz="1800" b="0" i="0" u="none" strike="noStrike" dirty="0">
                <a:solidFill>
                  <a:srgbClr val="000000"/>
                </a:solidFill>
                <a:effectLst/>
                <a:latin typeface="Arial" panose="020B0604020202020204" pitchFamily="34" charset="0"/>
              </a:rPr>
              <a:t>, Texas.  A nivel nacional, Empower </a:t>
            </a:r>
            <a:r>
              <a:rPr lang="es-ES" sz="1800" b="0" i="0" u="none" strike="noStrike" dirty="0" err="1">
                <a:solidFill>
                  <a:srgbClr val="000000"/>
                </a:solidFill>
                <a:effectLst/>
                <a:latin typeface="Arial" panose="020B0604020202020204" pitchFamily="34" charset="0"/>
              </a:rPr>
              <a:t>Brokerage</a:t>
            </a:r>
            <a:r>
              <a:rPr lang="es-ES" sz="1800" b="0" i="0" u="none" strike="noStrike" dirty="0">
                <a:solidFill>
                  <a:srgbClr val="000000"/>
                </a:solidFill>
                <a:effectLst/>
                <a:latin typeface="Arial" panose="020B0604020202020204" pitchFamily="34" charset="0"/>
              </a:rPr>
              <a:t> representa a más de 100 compañías, tienen un centro de atención telefónica nacional con apoyo bilingüe y intermediarios en todo el país que se dedican a trabajar con los beneficiarios de Medicare y los proveedores de atención médica. </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a:t>
            </a:fld>
            <a:endParaRPr lang="en-US" altLang="en-US"/>
          </a:p>
        </p:txBody>
      </p:sp>
    </p:spTree>
    <p:extLst>
      <p:ext uri="{BB962C8B-B14F-4D97-AF65-F5344CB8AC3E}">
        <p14:creationId xmlns:p14="http://schemas.microsoft.com/office/powerpoint/2010/main" val="29317696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Las compañías que ofrecen planes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son contratadas con Medicare. La compañía paga las reclamaciones, en lugar del gobierno. Medicare aún aprueba los planes, y los planes pueden cambiar cada año. Los planes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deben cubrir todo lo que cubre Medicare, y pueden incluir beneficios adicionales, que varían según el plan. La mayoría de los planes incluyen cobertura de medicamentos recetados de la Parte D.</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30</a:t>
            </a:fld>
            <a:endParaRPr lang="en-US" altLang="en-US"/>
          </a:p>
        </p:txBody>
      </p:sp>
    </p:spTree>
    <p:extLst>
      <p:ext uri="{BB962C8B-B14F-4D97-AF65-F5344CB8AC3E}">
        <p14:creationId xmlns:p14="http://schemas.microsoft.com/office/powerpoint/2010/main" val="2183716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costos de por medio. Usted aún paga su prima de la Parte B al gobierno, y puede tener una prima mensual adicional, además de deducibles, copagos y </a:t>
            </a:r>
            <a:r>
              <a:rPr lang="es-ES" sz="1800" b="0" i="0" u="none" strike="noStrike" dirty="0" err="1">
                <a:solidFill>
                  <a:srgbClr val="000000"/>
                </a:solidFill>
                <a:effectLst/>
                <a:latin typeface="Arial" panose="020B0604020202020204" pitchFamily="34" charset="0"/>
              </a:rPr>
              <a:t>coseguro</a:t>
            </a:r>
            <a:r>
              <a:rPr lang="es-ES" sz="1800" b="0" i="0" u="none" strike="noStrike" dirty="0">
                <a:solidFill>
                  <a:srgbClr val="000000"/>
                </a:solidFill>
                <a:effectLst/>
                <a:latin typeface="Arial" panose="020B0604020202020204" pitchFamily="34" charset="0"/>
              </a:rPr>
              <a:t>.</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3017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Pero, las primas y deducibles son bajos - y muchas veces cero. La mayoría de los planes tienen cobertura de medicamentos incorporada. Usted tiene un máximo anual de bolsillo, que proporciona </a:t>
            </a:r>
            <a:r>
              <a:rPr kumimoji="0" lang="en-US" sz="18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p</a:t>
            </a:r>
            <a:r>
              <a:rPr kumimoji="0" lang="en-US" altLang="en-US" sz="18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redictibilidad</a:t>
            </a:r>
            <a:r>
              <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lang="es-ES" sz="1800" b="0" i="0" u="none" strike="noStrike" dirty="0">
                <a:solidFill>
                  <a:srgbClr val="000000"/>
                </a:solidFill>
                <a:effectLst/>
                <a:latin typeface="Arial" panose="020B0604020202020204" pitchFamily="34" charset="0"/>
              </a:rPr>
              <a:t>y le protege contra los altos costos de bolsillo. Usted recibe el beneficio de la coordinación de la atención entre sus proveedores, para lograr una atención más segura y eficaz. Lo más importante es que tiene un derecho de prueba de 12 meses, que le permite probar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por primera vez, por un período de 1-12 meses - y luego cambiar a un suplemento de Medicare con cobertura </a:t>
            </a:r>
            <a:r>
              <a:rPr lang="es-ES" sz="1800" b="0" i="0" u="none" strike="noStrike" dirty="0" err="1">
                <a:solidFill>
                  <a:srgbClr val="000000"/>
                </a:solidFill>
                <a:effectLst/>
                <a:latin typeface="Arial" panose="020B0604020202020204" pitchFamily="34" charset="0"/>
              </a:rPr>
              <a:t>garantízada</a:t>
            </a:r>
            <a:r>
              <a:rPr lang="es-ES" sz="1800" b="0" i="0" u="none" strike="noStrike" dirty="0">
                <a:solidFill>
                  <a:srgbClr val="000000"/>
                </a:solidFill>
                <a:effectLst/>
                <a:latin typeface="Arial" panose="020B0604020202020204" pitchFamily="34" charset="0"/>
              </a:rPr>
              <a:t> - ¡sin evaluación de la salud!</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32</a:t>
            </a:fld>
            <a:endParaRPr lang="en-US" altLang="en-US"/>
          </a:p>
        </p:txBody>
      </p:sp>
    </p:spTree>
    <p:extLst>
      <p:ext uri="{BB962C8B-B14F-4D97-AF65-F5344CB8AC3E}">
        <p14:creationId xmlns:p14="http://schemas.microsoft.com/office/powerpoint/2010/main" val="669673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diferentes tipos de planes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Los HMO requieren que permanezca en una red de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para obtener beneficios.  Y tienes que conseguir una referencia para ver a un especialista.  Con </a:t>
            </a:r>
            <a:r>
              <a:rPr lang="es-ES" sz="1800" b="0" i="0" u="none" strike="noStrike" dirty="0" err="1">
                <a:solidFill>
                  <a:srgbClr val="000000"/>
                </a:solidFill>
                <a:effectLst/>
                <a:latin typeface="Arial" panose="020B0604020202020204" pitchFamily="34" charset="0"/>
              </a:rPr>
              <a:t>PPO’s</a:t>
            </a:r>
            <a:r>
              <a:rPr lang="es-ES" sz="1800" b="0" i="0" u="none" strike="noStrike" dirty="0">
                <a:solidFill>
                  <a:srgbClr val="000000"/>
                </a:solidFill>
                <a:effectLst/>
                <a:latin typeface="Arial" panose="020B0604020202020204" pitchFamily="34" charset="0"/>
              </a:rPr>
              <a:t> ahorras dinero si te quedas en la red, pero también puedes salir de la red.  Usted pagará más de su bolsillo.  Los Planes de Tarifa Privada por Servicio le permiten ver a cualquier médico siempre y cuando acepten los términos y condiciones del plan.  Eso podría cambiar de día en día, por lo que tendrá que asegurarse de comprobar cada vez.  Los planes de necesidades especiales están diseñados para personas con enfermedades crónicas o personas que también tienen Medicaid.  Los planes de MA solo no tienen cobertura de medicamentos incorporada, y funcionan particularmente bien para los veteranos que reciben sus medicamentos a través del VA.</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33</a:t>
            </a:fld>
            <a:endParaRPr lang="en-US" altLang="en-US"/>
          </a:p>
        </p:txBody>
      </p:sp>
    </p:spTree>
    <p:extLst>
      <p:ext uri="{BB962C8B-B14F-4D97-AF65-F5344CB8AC3E}">
        <p14:creationId xmlns:p14="http://schemas.microsoft.com/office/powerpoint/2010/main" val="14869619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¿Quién puede unirse a los Planes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Necesita tener las Partes A y B y vivir en el área de servicio del plan. Pero la belleza es que puedes unirte incluso si tienes una condición preexistente. Y desde 2021, las personas que tienen enfermedad renal terminal pueden inscribirse y hacer cambios en el plan durante el período electoral anual. Tenga en cuenta que solo puede pertenecer a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a la vez - y no puede tener un plan Medicare </a:t>
            </a:r>
            <a:r>
              <a:rPr lang="es-ES" sz="1800" b="0" i="0" u="none" strike="noStrike" dirty="0" err="1">
                <a:solidFill>
                  <a:srgbClr val="000000"/>
                </a:solidFill>
                <a:effectLst/>
                <a:latin typeface="Arial" panose="020B0604020202020204" pitchFamily="34" charset="0"/>
              </a:rPr>
              <a:t>Supplement</a:t>
            </a:r>
            <a:r>
              <a:rPr lang="es-ES" sz="1800" b="0" i="0" u="none" strike="noStrike" dirty="0">
                <a:solidFill>
                  <a:srgbClr val="000000"/>
                </a:solidFill>
                <a:effectLst/>
                <a:latin typeface="Arial" panose="020B0604020202020204" pitchFamily="34" charset="0"/>
              </a:rPr>
              <a:t> y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al mismo tiempo.</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34</a:t>
            </a:fld>
            <a:endParaRPr lang="en-US" altLang="en-US"/>
          </a:p>
        </p:txBody>
      </p:sp>
    </p:spTree>
    <p:extLst>
      <p:ext uri="{BB962C8B-B14F-4D97-AF65-F5344CB8AC3E}">
        <p14:creationId xmlns:p14="http://schemas.microsoft.com/office/powerpoint/2010/main" val="4250894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Y ahora nuestra última letra en este alfabeto:  Parte D.  Piensen en "D" para las drogas.  Estos planes también se llaman PDP. Están aprobados por Medicare y también son administrados por compañías de seguros privadas. Una vez más, los planes cambian cada año, y hay dos maneras de obtener esta cobertura: puede obtener un plan independiente o uno que esté incorporado en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35</a:t>
            </a:fld>
            <a:endParaRPr lang="en-US" altLang="en-US"/>
          </a:p>
        </p:txBody>
      </p:sp>
    </p:spTree>
    <p:extLst>
      <p:ext uri="{BB962C8B-B14F-4D97-AF65-F5344CB8AC3E}">
        <p14:creationId xmlns:p14="http://schemas.microsoft.com/office/powerpoint/2010/main" val="3701169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Para ser elegible, debe tener la Parte A y/o la Parte B. Necesita vivir en el área de servicio de los planes, y tiene que estar inscrito en el plan antes de obtener la cobertura. No puedes vivir fuera de los Estados Unidos o estar en prisión.</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36</a:t>
            </a:fld>
            <a:endParaRPr lang="en-US" altLang="en-US"/>
          </a:p>
        </p:txBody>
      </p:sp>
    </p:spTree>
    <p:extLst>
      <p:ext uri="{BB962C8B-B14F-4D97-AF65-F5344CB8AC3E}">
        <p14:creationId xmlns:p14="http://schemas.microsoft.com/office/powerpoint/2010/main" val="4807721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primas para la Parte D, y varían según el plan. Hemos visto que son tan bajas como $0 al mes y llegan a $155 al mes. Si sus ingresos están por encima de un límite determinado, pagará una cantidad de ajuste mensual relacionada con los ingresos además de la prima de su plan, que oscila entre $13.70 a $85.80 por mes, este costo adicional se determina por los ingresos reportados en su declaración del IRS de hace 2 años. Además, es posible que deba una multa de inscripción tardía de la Parte D del 1% de la prima del beneficiario base nacional si, durante cualquier período continuo de 63 días o más después de que termine su período de inscripción inicial, no tiene cobertura de medicamentos creíble. Tendrás que pagar esta multa por el tiempo que tengas cobertura de medicamentos, así que asegúrate de inscribirte tan pronto como seas elegible o pierdas otra cobertura creíble. Ayuda adicional está disponible para aquellos con ingresos limitados para ayudar a pagar la totalidad o una parte de la multa por inscripción tardía, primas, deducibles y copagos.</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35534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Hay costos de la Parte D, y los costos varían según el plan. Cada plan tiene su propio formulario, y en ese formulario los medicamentos se colocan en diferentes niveles de medicamentos genéricos hasta los medicamentos de marca. En 2021, se introdujo el Modelo de Ahorro de la Parte D. Creó un límite mensual de $35 en copagos para ciertos tipos de medicamentos de insulina, y estos nuevos modelos de ahorro están disponibles en ciertos planes participantes.</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400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pPr rtl="0">
              <a:spcBef>
                <a:spcPts val="1200"/>
              </a:spcBef>
              <a:spcAft>
                <a:spcPts val="1200"/>
              </a:spcAft>
            </a:pPr>
            <a:r>
              <a:rPr lang="es-ES" sz="2800" b="0" i="0" dirty="0">
                <a:effectLst/>
                <a:latin typeface="-apple-system"/>
              </a:rPr>
              <a:t>Los costos relacionados con la Parte D en 2025 pueden incluir una prima mensual, a menos que esté incluida en un plan Medicare </a:t>
            </a:r>
            <a:r>
              <a:rPr lang="es-ES" sz="2800" b="0" i="0" dirty="0" err="1">
                <a:effectLst/>
                <a:latin typeface="-apple-system"/>
              </a:rPr>
              <a:t>Advantage</a:t>
            </a:r>
            <a:r>
              <a:rPr lang="es-ES" sz="2800" b="0" i="0" dirty="0">
                <a:effectLst/>
                <a:latin typeface="-apple-system"/>
              </a:rPr>
              <a:t>. Los planes de medicamentos de la Parte D pueden tener un deducible anual que oscila entre $0 y $590. Una vez que haya alcanzado ese deducible, usted entra en la fase de cobertura inicial. Durante esta fase, el plan pagará su parte del costo y usted pagará un copago o </a:t>
            </a:r>
            <a:r>
              <a:rPr lang="es-ES" sz="2800" b="0" i="0" dirty="0" err="1">
                <a:effectLst/>
                <a:latin typeface="-apple-system"/>
              </a:rPr>
              <a:t>coseguro</a:t>
            </a:r>
            <a:r>
              <a:rPr lang="es-ES" sz="2800" b="0" i="0" dirty="0">
                <a:effectLst/>
                <a:latin typeface="-apple-system"/>
              </a:rPr>
              <a:t> por cada receta médica que llene hasta que sus costos totales de medicamentos alcancen los $2.000. </a:t>
            </a:r>
            <a:r>
              <a:rPr lang="es-ES" b="0" i="0" dirty="0">
                <a:effectLst/>
                <a:latin typeface="-apple-system"/>
              </a:rPr>
              <a:t>Una vez que haya gastado $2.000 de su bolsillo, no pagará un copago o </a:t>
            </a:r>
            <a:r>
              <a:rPr lang="es-ES" b="0" i="0" dirty="0" err="1">
                <a:effectLst/>
                <a:latin typeface="-apple-system"/>
              </a:rPr>
              <a:t>coseguro</a:t>
            </a:r>
            <a:r>
              <a:rPr lang="es-ES" b="0" i="0" dirty="0">
                <a:effectLst/>
                <a:latin typeface="-apple-system"/>
              </a:rPr>
              <a:t> por los medicamentos cubiertos de la Parte D por el resto del año calendario. La brecha de cobertura, comúnmente conocida como el “agujero de donut”, se ha eliminado a partir de 2025. Además, un nuevo Plan de Pago de Medicare le permite a los beneficiarios distribuir los gastos de bolsillo en cuotas mensuales, aliviando la carga financiera en la farmacia. </a:t>
            </a:r>
            <a:r>
              <a:rPr lang="es-ES" b="0" i="0">
                <a:effectLst/>
                <a:latin typeface="-apple-system"/>
              </a:rPr>
              <a:t>Hay ayuda adicional disponible para aquellos con ingresos limitados para ayudar a cubrir la mayoría de estos costos.</a:t>
            </a:r>
            <a:endParaRPr lang="es-ES" b="0" dirty="0">
              <a:effectLst/>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98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Ahora que saben quiénes somos, me emociona hablar de su atención médica. Entonces, ¿qué necesitan saber? En primer lugar, necesita saber  ¿qué es Medicare, qué cubre, cuándo inscribirse, cuánto cuesta, puede pagarlo y hay otras opciones?</a:t>
            </a:r>
            <a:endParaRPr lang="en-US" dirty="0">
              <a:latin typeface="Arial"/>
              <a:cs typeface="Arial"/>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4</a:t>
            </a:fld>
            <a:endParaRPr lang="en-US" altLang="en-US"/>
          </a:p>
        </p:txBody>
      </p:sp>
    </p:spTree>
    <p:extLst>
      <p:ext uri="{BB962C8B-B14F-4D97-AF65-F5344CB8AC3E}">
        <p14:creationId xmlns:p14="http://schemas.microsoft.com/office/powerpoint/2010/main" val="893251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dirty="0">
                <a:latin typeface="Arial"/>
                <a:cs typeface="Arial"/>
              </a:rPr>
              <a:t>En cuanto a las Partes C y D, hay períodos de inscripción que debe conocer. En primer lugar, está el periodo de elección inicial, que rodea su 65º cumpleaños.  Es un periodo de 7 meses:  3 meses antes de cumplir los 65 años, el mes de su cumpleaños y 3 meses después.  Luego está el periodo de inscripción anual, que tiene lugar cada año entre el 15 de octubre y el 7 de diciembre.  Ese es el momento en que puede comparar y elegir un plan Medicare </a:t>
            </a:r>
            <a:r>
              <a:rPr lang="es-ES" dirty="0" err="1">
                <a:latin typeface="Arial"/>
                <a:cs typeface="Arial"/>
              </a:rPr>
              <a:t>Advantage</a:t>
            </a:r>
            <a:r>
              <a:rPr lang="es-ES" dirty="0">
                <a:latin typeface="Arial"/>
                <a:cs typeface="Arial"/>
              </a:rPr>
              <a:t> o un plan independiente de medicamentos recetados.  La última elección que haga antes del 7 de diciembre es la que se mantiene para el 1 de enero.  Supongamos que llega el 1 de enero y no está satisfecho con el plan que ha elegido.  Durante el periodo de inscripción abierta (que dura los 3 primeros meses del año) puede hacer un cambio de plan, ya sea de un Medicare </a:t>
            </a:r>
            <a:r>
              <a:rPr lang="es-ES" dirty="0" err="1">
                <a:latin typeface="Arial"/>
                <a:cs typeface="Arial"/>
              </a:rPr>
              <a:t>Advantage</a:t>
            </a:r>
            <a:r>
              <a:rPr lang="es-ES" dirty="0">
                <a:latin typeface="Arial"/>
                <a:cs typeface="Arial"/>
              </a:rPr>
              <a:t> a otro Medicare </a:t>
            </a:r>
            <a:r>
              <a:rPr lang="es-ES" dirty="0" err="1">
                <a:latin typeface="Arial"/>
                <a:cs typeface="Arial"/>
              </a:rPr>
              <a:t>Advantage</a:t>
            </a:r>
            <a:r>
              <a:rPr lang="es-ES" dirty="0">
                <a:latin typeface="Arial"/>
                <a:cs typeface="Arial"/>
              </a:rPr>
              <a:t>, o de un Medicare </a:t>
            </a:r>
            <a:r>
              <a:rPr lang="es-ES" dirty="0" err="1">
                <a:latin typeface="Arial"/>
                <a:cs typeface="Arial"/>
              </a:rPr>
              <a:t>Advantage</a:t>
            </a:r>
            <a:r>
              <a:rPr lang="es-ES" dirty="0">
                <a:latin typeface="Arial"/>
                <a:cs typeface="Arial"/>
              </a:rPr>
              <a:t> a un plan independiente de medicamentos recetados. El último periodo de inscripción es el Periodo de Elección Especial, que le permite hacer un cambio debido a una razón que reúna los requisitos, como por ejemplo: cambio de residencia, pérdida de la cobertura de grupo, su plan sale del mercado para el año siguiente, hay un nuevo plan de 5 estrellas disponible que quiere probar, o si tiene Ayuda Adicional o Medicaid. </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40</a:t>
            </a:fld>
            <a:endParaRPr lang="en-US" altLang="en-US"/>
          </a:p>
        </p:txBody>
      </p:sp>
    </p:spTree>
    <p:extLst>
      <p:ext uri="{BB962C8B-B14F-4D97-AF65-F5344CB8AC3E}">
        <p14:creationId xmlns:p14="http://schemas.microsoft.com/office/powerpoint/2010/main" val="1611536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Y ahora, una revisión final - hay dos maneras de obtener Medicare. A la izquierda, hablamos del Medicare Original con la Parte A, que generalmente es una prima de $0 y usted tiene la Parte B con una prima de $185.00.  Puede agregar un plan de medicamentos que puede variar entre $8 y más, y puede agregar un suplemento de Medicare por alrededor de $100 por mes. O bien, puede elegir la segunda opción, que está en el lado derecho de la página, e inscribirse en un plan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que normalmente se llama Parte C. Parte C combina la Parte A y B, y por lo general incluye la cobertura de medicamentos Parte D. Las primas son muy bajas y a veces cero. Los planes de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generalmente incluyen también beneficios complementarios adicionales.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41</a:t>
            </a:fld>
            <a:endParaRPr lang="en-US" altLang="en-US"/>
          </a:p>
        </p:txBody>
      </p:sp>
    </p:spTree>
    <p:extLst>
      <p:ext uri="{BB962C8B-B14F-4D97-AF65-F5344CB8AC3E}">
        <p14:creationId xmlns:p14="http://schemas.microsoft.com/office/powerpoint/2010/main" val="3549884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Ahora que hemos pasado por nuestros Fundamentos de Medicare, necesitamos estar seguros de ver la imagen completa relacionada con sus necesidades de cobertura de salud.</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42</a:t>
            </a:fld>
            <a:endParaRPr lang="en-US" altLang="en-US"/>
          </a:p>
        </p:txBody>
      </p:sp>
    </p:spTree>
    <p:extLst>
      <p:ext uri="{BB962C8B-B14F-4D97-AF65-F5344CB8AC3E}">
        <p14:creationId xmlns:p14="http://schemas.microsoft.com/office/powerpoint/2010/main" val="3546024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Una de las mayores preocupaciones para las personas mayores hoy en día, especialmente si tienen un ingreso fijo, son los gastos "de su bolsillo" de la atención médica.  Hay formas asequibles de ayudarle a protegerse contra algunas de estas exposiciones financieras.</a:t>
            </a:r>
            <a:br>
              <a:rPr lang="es-ES" dirty="0"/>
            </a:br>
            <a:endParaRPr lang="en-US" dirty="0">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43</a:t>
            </a:fld>
            <a:endParaRPr lang="en-US" altLang="en-US"/>
          </a:p>
        </p:txBody>
      </p:sp>
    </p:spTree>
    <p:extLst>
      <p:ext uri="{BB962C8B-B14F-4D97-AF65-F5344CB8AC3E}">
        <p14:creationId xmlns:p14="http://schemas.microsoft.com/office/powerpoint/2010/main" val="4777691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Si usted está hospitalizado, puede tener que pagar las cantidades no cubiertas por Medicare o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Puede ser costoso. Un plan de indemnización hospitalaria cubre algunos de los costos asociados con la estadía en el hospital y puede proporcionar cobertura adicional que su plan de salud no cubre.</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44</a:t>
            </a:fld>
            <a:endParaRPr lang="en-US" altLang="en-US"/>
          </a:p>
        </p:txBody>
      </p:sp>
    </p:spTree>
    <p:extLst>
      <p:ext uri="{BB962C8B-B14F-4D97-AF65-F5344CB8AC3E}">
        <p14:creationId xmlns:p14="http://schemas.microsoft.com/office/powerpoint/2010/main" val="154562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ts val="1200"/>
              </a:spcBef>
              <a:spcAft>
                <a:spcPts val="1200"/>
              </a:spcAft>
            </a:pPr>
            <a:r>
              <a:rPr lang="es-ES" sz="1800" b="0" i="0" u="none" strike="noStrike" kern="1200" dirty="0">
                <a:solidFill>
                  <a:srgbClr val="000000"/>
                </a:solidFill>
                <a:effectLst/>
                <a:latin typeface="Arial" panose="020B0604020202020204" pitchFamily="34" charset="0"/>
                <a:ea typeface="+mn-ea"/>
                <a:cs typeface="+mn-cs"/>
              </a:rPr>
              <a:t>Medicare Básico no cubre los gastos de visión, audición o dentales. Algunos programas suplementarios de </a:t>
            </a:r>
            <a:r>
              <a:rPr lang="es-ES" sz="1800" b="0" i="0" u="none" strike="noStrike" kern="1200" dirty="0" err="1">
                <a:solidFill>
                  <a:srgbClr val="000000"/>
                </a:solidFill>
                <a:effectLst/>
                <a:latin typeface="Arial" panose="020B0604020202020204" pitchFamily="34" charset="0"/>
                <a:ea typeface="+mn-ea"/>
                <a:cs typeface="+mn-cs"/>
              </a:rPr>
              <a:t>Medigap</a:t>
            </a:r>
            <a:r>
              <a:rPr lang="es-ES" sz="1800" b="0" i="0" u="none" strike="noStrike" kern="1200" dirty="0">
                <a:solidFill>
                  <a:srgbClr val="000000"/>
                </a:solidFill>
                <a:effectLst/>
                <a:latin typeface="Arial" panose="020B0604020202020204" pitchFamily="34" charset="0"/>
                <a:ea typeface="+mn-ea"/>
                <a:cs typeface="+mn-cs"/>
              </a:rPr>
              <a:t>/Medicare y Medicare </a:t>
            </a:r>
            <a:r>
              <a:rPr lang="es-ES" sz="1800" b="0" i="0" u="none" strike="noStrike" kern="1200" dirty="0" err="1">
                <a:solidFill>
                  <a:srgbClr val="000000"/>
                </a:solidFill>
                <a:effectLst/>
                <a:latin typeface="Arial" panose="020B0604020202020204" pitchFamily="34" charset="0"/>
                <a:ea typeface="+mn-ea"/>
                <a:cs typeface="+mn-cs"/>
              </a:rPr>
              <a:t>Advantage</a:t>
            </a:r>
            <a:r>
              <a:rPr lang="es-ES" sz="1800" b="0" i="0" u="none" strike="noStrike" kern="1200" dirty="0">
                <a:solidFill>
                  <a:srgbClr val="000000"/>
                </a:solidFill>
                <a:effectLst/>
                <a:latin typeface="Arial" panose="020B0604020202020204" pitchFamily="34" charset="0"/>
                <a:ea typeface="+mn-ea"/>
                <a:cs typeface="+mn-cs"/>
              </a:rPr>
              <a:t> pueden proporcionar alguna cobertura, pero no todos. Un Dental, Visión y Audición plan que cubre los tres con una baja prima puede ser justo lo que se necesita.</a:t>
            </a: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45</a:t>
            </a:fld>
            <a:endParaRPr lang="en-US" altLang="en-US"/>
          </a:p>
        </p:txBody>
      </p:sp>
    </p:spTree>
    <p:extLst>
      <p:ext uri="{BB962C8B-B14F-4D97-AF65-F5344CB8AC3E}">
        <p14:creationId xmlns:p14="http://schemas.microsoft.com/office/powerpoint/2010/main" val="27852470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2800" dirty="0"/>
              <a:t>Con el costo elevado de los funerales, la última cosa en la que alguien quiere pensar después de perder a un ser querido es pagar y organizar los arreglos finales. La mejor manera de hacerse cargo de sus necesidades finales puede ser con una póliza de gastos finales.</a:t>
            </a:r>
            <a:br>
              <a:rPr lang="es-ES" dirty="0"/>
            </a:b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46</a:t>
            </a:fld>
            <a:endParaRPr lang="en-US" altLang="en-US"/>
          </a:p>
        </p:txBody>
      </p:sp>
    </p:spTree>
    <p:extLst>
      <p:ext uri="{BB962C8B-B14F-4D97-AF65-F5344CB8AC3E}">
        <p14:creationId xmlns:p14="http://schemas.microsoft.com/office/powerpoint/2010/main" val="3638446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r>
              <a:rPr lang="es-ES" sz="1800" b="0" i="0" u="none" strike="noStrike" dirty="0">
                <a:solidFill>
                  <a:srgbClr val="000000"/>
                </a:solidFill>
                <a:effectLst/>
                <a:latin typeface="Arial" panose="020B0604020202020204" pitchFamily="34" charset="0"/>
              </a:rPr>
              <a:t>Muchos buscarán un plan de entierro con una funeraria local para hacerse cargo de los gastos finales. Esto puede funcionar para algunos, pero hay que tomar en cuenta varias diferencias.  Podría haber otros gastos inesperados, la funeraria pudo haber cerrado o cambiado de propietario- o puede salir de la zona.  Con una Póliza de Seguro de Vida de Gastos Finales, usted puede proveer para sus gastos finales y el dinero que sobra para sus beneficiarios será en una base libre de impuestos.</a:t>
            </a:r>
            <a:endParaRPr lang="es-ES" b="0" dirty="0">
              <a:effectLst/>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47</a:t>
            </a:fld>
            <a:endParaRPr lang="en-US" altLang="en-US"/>
          </a:p>
        </p:txBody>
      </p:sp>
    </p:spTree>
    <p:extLst>
      <p:ext uri="{BB962C8B-B14F-4D97-AF65-F5344CB8AC3E}">
        <p14:creationId xmlns:p14="http://schemas.microsoft.com/office/powerpoint/2010/main" val="289597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También es muy importante saber que los cuidados a largo plazo NO están cubiertos por Medicare, el suplemento de Medicare o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Usted debe asegurarse de averiguar acerca de la cobertura de cuidados a largo plazo y los dos tipos de planes de cuidados a largo plazo.</a:t>
            </a:r>
            <a:endParaRPr lang="en-US" dirty="0">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48</a:t>
            </a:fld>
            <a:endParaRPr lang="en-US" altLang="en-US"/>
          </a:p>
        </p:txBody>
      </p:sp>
    </p:spTree>
    <p:extLst>
      <p:ext uri="{BB962C8B-B14F-4D97-AF65-F5344CB8AC3E}">
        <p14:creationId xmlns:p14="http://schemas.microsoft.com/office/powerpoint/2010/main" val="2551604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Para ayudarle a superar todas estas consideraciones, es mejor tener un agente independiente como yo para ayudarle.  Represento a muchas compañías de seguros,  no solo a una. Tomare en cuenta sus medicamentos, médicos y necesidades específicas para determinar las opciones de plan más beneficiosas para usted.  No hay cargo por mis servicios – mi recompensa es pagada por las compañías de seguros que represento. </a:t>
            </a:r>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49</a:t>
            </a:fld>
            <a:endParaRPr lang="en-US" altLang="en-US"/>
          </a:p>
        </p:txBody>
      </p:sp>
    </p:spTree>
    <p:extLst>
      <p:ext uri="{BB962C8B-B14F-4D97-AF65-F5344CB8AC3E}">
        <p14:creationId xmlns:p14="http://schemas.microsoft.com/office/powerpoint/2010/main" val="130730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Comencemos con la primera pregunta - ¿QUÉ ES MEDICARE? Es un programa de seguro de salud del gobierno y sirve a 3 grupos de personas - personas mayores de 65 años, personas menores de 65 años con ciertas discapacidades y personas de cualquier edad con enfermedad renal terminal. Medicare es administrado por los Centros de Servicios de Medicare y Medicaid, también conocidos como CMS, y trabaja en estrecha colaboración con la Administración del Seguro Social y la Junta de Retiro Ferroviario</a:t>
            </a:r>
            <a:endParaRPr lang="en-US" dirty="0"/>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58403" indent="-291694">
              <a:defRPr>
                <a:solidFill>
                  <a:schemeClr val="tx1"/>
                </a:solidFill>
                <a:latin typeface="Arial" panose="020B0604020202020204" pitchFamily="34" charset="0"/>
              </a:defRPr>
            </a:lvl2pPr>
            <a:lvl3pPr marL="1166774" indent="-233355">
              <a:defRPr>
                <a:solidFill>
                  <a:schemeClr val="tx1"/>
                </a:solidFill>
                <a:latin typeface="Arial" panose="020B0604020202020204" pitchFamily="34" charset="0"/>
              </a:defRPr>
            </a:lvl3pPr>
            <a:lvl4pPr marL="1633484" indent="-233355">
              <a:defRPr>
                <a:solidFill>
                  <a:schemeClr val="tx1"/>
                </a:solidFill>
                <a:latin typeface="Arial" panose="020B0604020202020204" pitchFamily="34" charset="0"/>
              </a:defRPr>
            </a:lvl4pPr>
            <a:lvl5pPr marL="2100194" indent="-233355">
              <a:defRPr>
                <a:solidFill>
                  <a:schemeClr val="tx1"/>
                </a:solidFill>
                <a:latin typeface="Arial" panose="020B0604020202020204" pitchFamily="34" charset="0"/>
              </a:defRPr>
            </a:lvl5pPr>
            <a:lvl6pPr marL="2566904" indent="-233355" eaLnBrk="0" fontAlgn="base" hangingPunct="0">
              <a:spcBef>
                <a:spcPct val="0"/>
              </a:spcBef>
              <a:spcAft>
                <a:spcPct val="0"/>
              </a:spcAft>
              <a:defRPr>
                <a:solidFill>
                  <a:schemeClr val="tx1"/>
                </a:solidFill>
                <a:latin typeface="Arial" panose="020B0604020202020204" pitchFamily="34" charset="0"/>
              </a:defRPr>
            </a:lvl6pPr>
            <a:lvl7pPr marL="3033613" indent="-233355" eaLnBrk="0" fontAlgn="base" hangingPunct="0">
              <a:spcBef>
                <a:spcPct val="0"/>
              </a:spcBef>
              <a:spcAft>
                <a:spcPct val="0"/>
              </a:spcAft>
              <a:defRPr>
                <a:solidFill>
                  <a:schemeClr val="tx1"/>
                </a:solidFill>
                <a:latin typeface="Arial" panose="020B0604020202020204" pitchFamily="34" charset="0"/>
              </a:defRPr>
            </a:lvl7pPr>
            <a:lvl8pPr marL="3500323" indent="-233355" eaLnBrk="0" fontAlgn="base" hangingPunct="0">
              <a:spcBef>
                <a:spcPct val="0"/>
              </a:spcBef>
              <a:spcAft>
                <a:spcPct val="0"/>
              </a:spcAft>
              <a:defRPr>
                <a:solidFill>
                  <a:schemeClr val="tx1"/>
                </a:solidFill>
                <a:latin typeface="Arial" panose="020B0604020202020204" pitchFamily="34" charset="0"/>
              </a:defRPr>
            </a:lvl8pPr>
            <a:lvl9pPr marL="3967033" indent="-233355"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9AD6B1-74D7-47C8-85F7-4767D77E7C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88756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Los dejaré con lo que llamo las tres "C" de Medicare:  Medicare es complicado, y por eso, es confuso.  Y porque involucra su salud, es </a:t>
            </a:r>
            <a:r>
              <a:rPr lang="es-ES" sz="1800" b="0" i="0" u="none" strike="noStrike" dirty="0" err="1">
                <a:solidFill>
                  <a:srgbClr val="000000"/>
                </a:solidFill>
                <a:effectLst/>
                <a:latin typeface="Arial" panose="020B0604020202020204" pitchFamily="34" charset="0"/>
              </a:rPr>
              <a:t>preoCupante</a:t>
            </a:r>
            <a:r>
              <a:rPr lang="es-ES" sz="1800" b="0" i="0" u="none" strike="noStrike" dirty="0">
                <a:solidFill>
                  <a:srgbClr val="000000"/>
                </a:solidFill>
                <a:effectLst/>
                <a:latin typeface="Arial" panose="020B0604020202020204" pitchFamily="34" charset="0"/>
              </a:rPr>
              <a:t>.  Me encantaría ayudar.  Podemos hablar por teléfono, a través de una reunión virtual o en persona.</a:t>
            </a:r>
            <a:endParaRPr lang="en-US" dirty="0">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E2E54A-CEF5-40C5-BD28-459E3417C9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60852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0F2A54C-CEDB-4437-93A3-C0A0FD871186}"/>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F4B2EB61-A725-403C-A073-FF2BFB1A7C32}"/>
              </a:ext>
            </a:extLst>
          </p:cNvPr>
          <p:cNvSpPr>
            <a:spLocks noGrp="1" noChangeArrowheads="1"/>
          </p:cNvSpPr>
          <p:nvPr>
            <p:ph type="body" idx="1"/>
          </p:nvPr>
        </p:nvSpPr>
        <p:spPr>
          <a:noFill/>
        </p:spPr>
        <p:txBody>
          <a:bodyPr/>
          <a:lstStyle/>
          <a:p>
            <a:r>
              <a:rPr lang="es-ES" sz="1800" b="0" i="0" u="none" strike="noStrike" dirty="0">
                <a:solidFill>
                  <a:srgbClr val="000000"/>
                </a:solidFill>
                <a:effectLst/>
                <a:latin typeface="Arial" panose="020B0604020202020204" pitchFamily="34" charset="0"/>
              </a:rPr>
              <a:t>Por favor, asegúrese de escribir mi información de contacto - o tomar una foto con su teléfono.  Espero poder proveerle ayuda a usted!</a:t>
            </a:r>
            <a:endParaRPr lang="en-US" dirty="0">
              <a:latin typeface="Arial"/>
              <a:cs typeface="Arial"/>
            </a:endParaRPr>
          </a:p>
        </p:txBody>
      </p:sp>
      <p:sp>
        <p:nvSpPr>
          <p:cNvPr id="63492" name="Slide Number Placeholder 3">
            <a:extLst>
              <a:ext uri="{FF2B5EF4-FFF2-40B4-BE49-F238E27FC236}">
                <a16:creationId xmlns:a16="http://schemas.microsoft.com/office/drawing/2014/main" id="{BCB22B4F-2EB6-4A96-80AB-1E6FE7FC1DAF}"/>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9AD6B1-74D7-47C8-85F7-4767D77E7C06}" type="slidenum">
              <a:rPr lang="en-US" altLang="en-US" smtClean="0"/>
              <a:pPr/>
              <a:t>51</a:t>
            </a:fld>
            <a:endParaRPr lang="en-US" altLang="en-US"/>
          </a:p>
        </p:txBody>
      </p:sp>
    </p:spTree>
    <p:extLst>
      <p:ext uri="{BB962C8B-B14F-4D97-AF65-F5344CB8AC3E}">
        <p14:creationId xmlns:p14="http://schemas.microsoft.com/office/powerpoint/2010/main" val="1636158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Es interesante conocer la historia de Medicare. Comenzó en 1945 con el presidente Truman. Estaba proponiendo un programa de seguro integral para todas las personas a través del Seguro Social. Pero no fue sino hasta 20 años después que algo realmente ocurrió cuando el presidente Johnson promulgó la ley Medicare y Medicaid; Medicare es para personas mayores de 65 años y Medicaid es para personas con ingresos más bajos. ¡El presidente Truman fue la primera persona en inscribirse en Medicare! Más tarde, en el año 72, las personas con discapacidad y con enfermedad renal terminal también recibieron cobertura de Medicare.  Debido a las brechas de cobertura en Medicare Original, Medicare </a:t>
            </a:r>
            <a:r>
              <a:rPr lang="es-ES" sz="1800" b="0" i="0" u="none" strike="noStrike" dirty="0" err="1">
                <a:solidFill>
                  <a:srgbClr val="000000"/>
                </a:solidFill>
                <a:effectLst/>
                <a:latin typeface="Arial" panose="020B0604020202020204" pitchFamily="34" charset="0"/>
              </a:rPr>
              <a:t>Supplements</a:t>
            </a:r>
            <a:r>
              <a:rPr lang="es-ES" sz="1800" b="0" i="0" u="none" strike="noStrike" dirty="0">
                <a:solidFill>
                  <a:srgbClr val="000000"/>
                </a:solidFill>
                <a:effectLst/>
                <a:latin typeface="Arial" panose="020B0604020202020204" pitchFamily="34" charset="0"/>
              </a:rPr>
              <a:t> ofreció una manera de cerrar las brechas y minimizar los costos de bolsillo.  En 1980, el gobierno asumió la supervisión de esos programas. Más recientemente en 2005, Medicare creó otro programa, y esta vez contrataron a compañías de seguros privadas para hacerlo. El objetivo era crear un enfoque coordinado más integral que lo hiciera mejor para los beneficiarios de Medicare de muchas maneras. Veremos cómo funcionan estas diferentes opciones.</a:t>
            </a: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6</a:t>
            </a:fld>
            <a:endParaRPr lang="en-US" altLang="en-US"/>
          </a:p>
        </p:txBody>
      </p:sp>
    </p:spTree>
    <p:extLst>
      <p:ext uri="{BB962C8B-B14F-4D97-AF65-F5344CB8AC3E}">
        <p14:creationId xmlns:p14="http://schemas.microsoft.com/office/powerpoint/2010/main" val="52024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¡Empecemos con esta sopa de letras!  Hay 4 partes principales de Medicare - Partes A, B, C y D.  ¿Qué son, qué cubren y cómo trabajan juntos?</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7</a:t>
            </a:fld>
            <a:endParaRPr lang="en-US" altLang="en-US"/>
          </a:p>
        </p:txBody>
      </p:sp>
    </p:spTree>
    <p:extLst>
      <p:ext uri="{BB962C8B-B14F-4D97-AF65-F5344CB8AC3E}">
        <p14:creationId xmlns:p14="http://schemas.microsoft.com/office/powerpoint/2010/main" val="1835876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Usted tiene 2 maneras de obtener su Medicare. A la izquierda está Medicare Original con las Partes A y B.  Puedes agregar un Suplemento de Medicare y puedes agregar un plan de medicamentos recetados independiente. A la derecha está la forma más nueva de obtener su Medicare, llamada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o Parte C.  Combina la Parte A y B, y por lo general tiene la cobertura de medicamentos de la Parte D incorporada. Algunos planes de Medicare </a:t>
            </a:r>
            <a:r>
              <a:rPr lang="es-ES" sz="1800" b="0" i="0" u="none" strike="noStrike" dirty="0" err="1">
                <a:solidFill>
                  <a:srgbClr val="000000"/>
                </a:solidFill>
                <a:effectLst/>
                <a:latin typeface="Arial" panose="020B0604020202020204" pitchFamily="34" charset="0"/>
              </a:rPr>
              <a:t>Advantage</a:t>
            </a:r>
            <a:r>
              <a:rPr lang="es-ES" sz="1800" b="0" i="0" u="none" strike="noStrike" dirty="0">
                <a:solidFill>
                  <a:srgbClr val="000000"/>
                </a:solidFill>
                <a:effectLst/>
                <a:latin typeface="Arial" panose="020B0604020202020204" pitchFamily="34" charset="0"/>
              </a:rPr>
              <a:t> no incluyen la cobertura de medicamentos de la Parte D en cuyo caso se le puede permitir agregar un plan de medicamentos independiente.</a:t>
            </a:r>
            <a:endParaRPr lang="en-US" dirty="0">
              <a:latin typeface="Arial"/>
              <a:cs typeface="Arial"/>
            </a:endParaRPr>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a:pPr>
                <a:defRPr/>
              </a:pPr>
              <a:t>8</a:t>
            </a:fld>
            <a:endParaRPr lang="en-US" altLang="en-US"/>
          </a:p>
        </p:txBody>
      </p:sp>
    </p:spTree>
    <p:extLst>
      <p:ext uri="{BB962C8B-B14F-4D97-AF65-F5344CB8AC3E}">
        <p14:creationId xmlns:p14="http://schemas.microsoft.com/office/powerpoint/2010/main" val="1465551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800" b="0" i="0" u="none" strike="noStrike" dirty="0">
                <a:solidFill>
                  <a:srgbClr val="000000"/>
                </a:solidFill>
                <a:effectLst/>
                <a:latin typeface="Arial" panose="020B0604020202020204" pitchFamily="34" charset="0"/>
              </a:rPr>
              <a:t>¿Quién califica para la Parte A y B? Hablamos de personas mayores de 65 años que califican, así como personas que son menores de 65 años y discapacitadas - (deben haber estado recibiendo beneficios por incapacidad durante 2 años para calificar para Medicare.  Medicare también está disponible para personas con enfermedad renal terminal o ELA (enfermedad de Lou Gehrig).</a:t>
            </a:r>
            <a:endParaRPr lang="en-US" dirty="0"/>
          </a:p>
        </p:txBody>
      </p:sp>
      <p:sp>
        <p:nvSpPr>
          <p:cNvPr id="4" name="Slide Number Placeholder 3"/>
          <p:cNvSpPr>
            <a:spLocks noGrp="1"/>
          </p:cNvSpPr>
          <p:nvPr>
            <p:ph type="sldNum" sz="quarter" idx="5"/>
          </p:nvPr>
        </p:nvSpPr>
        <p:spPr/>
        <p:txBody>
          <a:bodyPr/>
          <a:lstStyle/>
          <a:p>
            <a:pPr>
              <a:defRPr/>
            </a:pPr>
            <a:fld id="{AFE2E54A-CEF5-40C5-BD28-459E3417C91E}" type="slidenum">
              <a:rPr lang="en-US" altLang="en-US" smtClean="0"/>
              <a:pPr>
                <a:defRPr/>
              </a:pPr>
              <a:t>9</a:t>
            </a:fld>
            <a:endParaRPr lang="en-US" altLang="en-US"/>
          </a:p>
        </p:txBody>
      </p:sp>
    </p:spTree>
    <p:extLst>
      <p:ext uri="{BB962C8B-B14F-4D97-AF65-F5344CB8AC3E}">
        <p14:creationId xmlns:p14="http://schemas.microsoft.com/office/powerpoint/2010/main" val="322965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03C-534B-4459-B3A2-4419A8C6B8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713C38-03A1-4CF6-9B42-191CD713A7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884C4D-AE0C-4A45-9B69-18428151C16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885316-0E17-4F51-A2A8-A684E6B0FD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361D8BF-EAA6-4CD5-96F0-B3914A9C61B5}"/>
              </a:ext>
            </a:extLst>
          </p:cNvPr>
          <p:cNvSpPr>
            <a:spLocks noGrp="1"/>
          </p:cNvSpPr>
          <p:nvPr>
            <p:ph type="sldNum" sz="quarter" idx="12"/>
          </p:nvPr>
        </p:nvSpPr>
        <p:spPr/>
        <p:txBody>
          <a:bodyPr/>
          <a:lstStyle/>
          <a:p>
            <a:pPr>
              <a:defRPr/>
            </a:pPr>
            <a:fld id="{9AD78D09-A5D0-44F5-8C9C-4CD48BEFA549}" type="slidenum">
              <a:rPr lang="en-US" altLang="en-US" smtClean="0"/>
              <a:pPr>
                <a:defRPr/>
              </a:pPr>
              <a:t>‹#›</a:t>
            </a:fld>
            <a:endParaRPr lang="en-US" altLang="en-US"/>
          </a:p>
        </p:txBody>
      </p:sp>
    </p:spTree>
    <p:extLst>
      <p:ext uri="{BB962C8B-B14F-4D97-AF65-F5344CB8AC3E}">
        <p14:creationId xmlns:p14="http://schemas.microsoft.com/office/powerpoint/2010/main" val="687043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ABC-E41C-454A-A041-671464C53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3D130-2707-443A-BD22-084856FA3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14B2-18A4-4969-BFE8-DF4B775E8EC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CDA9FE-4700-4F06-91EE-6F26098BBCF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452D0F7-6971-49AC-B22D-563936AC329D}"/>
              </a:ext>
            </a:extLst>
          </p:cNvPr>
          <p:cNvSpPr>
            <a:spLocks noGrp="1"/>
          </p:cNvSpPr>
          <p:nvPr>
            <p:ph type="sldNum" sz="quarter" idx="12"/>
          </p:nvPr>
        </p:nvSpPr>
        <p:spPr/>
        <p:txBody>
          <a:bodyPr/>
          <a:lstStyle/>
          <a:p>
            <a:pPr>
              <a:defRPr/>
            </a:pPr>
            <a:fld id="{CE351B95-4736-4197-9596-C5379F039DDF}" type="slidenum">
              <a:rPr lang="en-US" altLang="en-US" smtClean="0"/>
              <a:pPr>
                <a:defRPr/>
              </a:pPr>
              <a:t>‹#›</a:t>
            </a:fld>
            <a:endParaRPr lang="en-US" altLang="en-US"/>
          </a:p>
        </p:txBody>
      </p:sp>
    </p:spTree>
    <p:extLst>
      <p:ext uri="{BB962C8B-B14F-4D97-AF65-F5344CB8AC3E}">
        <p14:creationId xmlns:p14="http://schemas.microsoft.com/office/powerpoint/2010/main" val="3435597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1892B-F442-420F-ACD2-62CDB0BE60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0AA24-F23C-4E9F-8BA7-4BF94315B84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0467-5000-4484-A0BF-2B16B5C5550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0C936A-C0B0-44F9-8153-E92B284D864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9E61F1-51DC-4D1D-AF96-802C346AF820}"/>
              </a:ext>
            </a:extLst>
          </p:cNvPr>
          <p:cNvSpPr>
            <a:spLocks noGrp="1"/>
          </p:cNvSpPr>
          <p:nvPr>
            <p:ph type="sldNum" sz="quarter" idx="12"/>
          </p:nvPr>
        </p:nvSpPr>
        <p:spPr/>
        <p:txBody>
          <a:bodyPr/>
          <a:lstStyle/>
          <a:p>
            <a:pPr>
              <a:defRPr/>
            </a:pPr>
            <a:fld id="{509B656B-AC05-4DEB-B510-806965B5B48A}" type="slidenum">
              <a:rPr lang="en-US" altLang="en-US" smtClean="0"/>
              <a:pPr>
                <a:defRPr/>
              </a:pPr>
              <a:t>‹#›</a:t>
            </a:fld>
            <a:endParaRPr lang="en-US" altLang="en-US"/>
          </a:p>
        </p:txBody>
      </p:sp>
    </p:spTree>
    <p:extLst>
      <p:ext uri="{BB962C8B-B14F-4D97-AF65-F5344CB8AC3E}">
        <p14:creationId xmlns:p14="http://schemas.microsoft.com/office/powerpoint/2010/main" val="1612172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FF03C-534B-4459-B3A2-4419A8C6B83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4713C38-03A1-4CF6-9B42-191CD713A71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6884C4D-AE0C-4A45-9B69-18428151C16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E885316-0E17-4F51-A2A8-A684E6B0FD2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361D8BF-EAA6-4CD5-96F0-B3914A9C61B5}"/>
              </a:ext>
            </a:extLst>
          </p:cNvPr>
          <p:cNvSpPr>
            <a:spLocks noGrp="1"/>
          </p:cNvSpPr>
          <p:nvPr>
            <p:ph type="sldNum" sz="quarter" idx="12"/>
          </p:nvPr>
        </p:nvSpPr>
        <p:spPr/>
        <p:txBody>
          <a:bodyPr/>
          <a:lstStyle/>
          <a:p>
            <a:pPr>
              <a:defRPr/>
            </a:pPr>
            <a:fld id="{9AD78D09-A5D0-44F5-8C9C-4CD48BEFA549}" type="slidenum">
              <a:rPr lang="en-US" altLang="en-US" smtClean="0"/>
              <a:pPr>
                <a:defRPr/>
              </a:pPr>
              <a:t>‹#›</a:t>
            </a:fld>
            <a:endParaRPr lang="en-US" altLang="en-US"/>
          </a:p>
        </p:txBody>
      </p:sp>
    </p:spTree>
    <p:extLst>
      <p:ext uri="{BB962C8B-B14F-4D97-AF65-F5344CB8AC3E}">
        <p14:creationId xmlns:p14="http://schemas.microsoft.com/office/powerpoint/2010/main" val="343187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A2D-B21E-4D98-BA29-14B82419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D47B-F14C-4B9F-8C8D-75ADECA3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46BD-5278-479C-A9AF-A96F61711C21}"/>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3B3ABA-49E8-404D-AB74-EFB30A522B9B}"/>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DFD3BA5B-49E2-49B5-BA9F-3E53FDE609A7}"/>
              </a:ext>
            </a:extLst>
          </p:cNvPr>
          <p:cNvSpPr>
            <a:spLocks noGrp="1"/>
          </p:cNvSpPr>
          <p:nvPr>
            <p:ph type="sldNum" sz="quarter" idx="12"/>
          </p:nvPr>
        </p:nvSpPr>
        <p:spPr/>
        <p:txBody>
          <a:bodyPr/>
          <a:lstStyle/>
          <a:p>
            <a:pPr>
              <a:defRPr/>
            </a:pPr>
            <a:fld id="{200C3B36-252E-4155-A583-B885D751F62D}" type="slidenum">
              <a:rPr lang="en-US" altLang="en-US" smtClean="0"/>
              <a:pPr>
                <a:defRPr/>
              </a:pPr>
              <a:t>‹#›</a:t>
            </a:fld>
            <a:endParaRPr lang="en-US" altLang="en-US"/>
          </a:p>
        </p:txBody>
      </p:sp>
    </p:spTree>
    <p:extLst>
      <p:ext uri="{BB962C8B-B14F-4D97-AF65-F5344CB8AC3E}">
        <p14:creationId xmlns:p14="http://schemas.microsoft.com/office/powerpoint/2010/main" val="1732051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5438-C876-4EDE-B803-30ABB35B73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A8407A-8C69-4AFA-99C7-03BFA536EC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5E54-F341-472C-8A51-3521A53EF1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9C538DF-14C1-483A-AB9E-6DDDAED6157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C8204-6DE1-4304-9E78-5DE3276F1879}"/>
              </a:ext>
            </a:extLst>
          </p:cNvPr>
          <p:cNvSpPr>
            <a:spLocks noGrp="1"/>
          </p:cNvSpPr>
          <p:nvPr>
            <p:ph type="sldNum" sz="quarter" idx="12"/>
          </p:nvPr>
        </p:nvSpPr>
        <p:spPr/>
        <p:txBody>
          <a:bodyPr/>
          <a:lstStyle/>
          <a:p>
            <a:pPr>
              <a:defRPr/>
            </a:pPr>
            <a:fld id="{6075D4D4-D02A-416B-B1DA-51299CFBA870}" type="slidenum">
              <a:rPr lang="en-US" altLang="en-US" smtClean="0"/>
              <a:pPr>
                <a:defRPr/>
              </a:pPr>
              <a:t>‹#›</a:t>
            </a:fld>
            <a:endParaRPr lang="en-US" altLang="en-US"/>
          </a:p>
        </p:txBody>
      </p:sp>
    </p:spTree>
    <p:extLst>
      <p:ext uri="{BB962C8B-B14F-4D97-AF65-F5344CB8AC3E}">
        <p14:creationId xmlns:p14="http://schemas.microsoft.com/office/powerpoint/2010/main" val="189191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3E09-8DAA-432C-95B3-A1A2B40BC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8B03-6115-4D80-9895-2EE82593EA6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65018-C7A3-4171-A3A1-39D0A31F7D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FAF6B-1A19-407F-BCE7-4FB6CC491551}"/>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F4FCFD5-9DAC-47E1-BDEB-F0A147EEB99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BA1C573-9779-44AB-A74B-4878F0101DE3}"/>
              </a:ext>
            </a:extLst>
          </p:cNvPr>
          <p:cNvSpPr>
            <a:spLocks noGrp="1"/>
          </p:cNvSpPr>
          <p:nvPr>
            <p:ph type="sldNum" sz="quarter" idx="12"/>
          </p:nvPr>
        </p:nvSpPr>
        <p:spPr/>
        <p:txBody>
          <a:bodyPr/>
          <a:lstStyle/>
          <a:p>
            <a:pPr>
              <a:defRPr/>
            </a:pPr>
            <a:fld id="{77FAB67F-765C-4F6E-920A-860C7C483DBE}" type="slidenum">
              <a:rPr lang="en-US" altLang="en-US" smtClean="0"/>
              <a:pPr>
                <a:defRPr/>
              </a:pPr>
              <a:t>‹#›</a:t>
            </a:fld>
            <a:endParaRPr lang="en-US" altLang="en-US"/>
          </a:p>
        </p:txBody>
      </p:sp>
    </p:spTree>
    <p:extLst>
      <p:ext uri="{BB962C8B-B14F-4D97-AF65-F5344CB8AC3E}">
        <p14:creationId xmlns:p14="http://schemas.microsoft.com/office/powerpoint/2010/main" val="1291776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4E8-7A54-49FF-8953-E4098D010C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94D016-E001-497B-9C9F-EC85F33960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8D0E84-C660-46C7-A9F3-760A8CADEC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79281-0051-4122-A73B-7298E4BBF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5060-71A5-443B-B07B-71365683380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11D0-6D27-4AB8-A142-EDAC64999E9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0D1A050-7FFE-4B1D-9918-57F65328AC2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A4E8DECE-209B-4A36-89E4-3E1BAD01DB60}"/>
              </a:ext>
            </a:extLst>
          </p:cNvPr>
          <p:cNvSpPr>
            <a:spLocks noGrp="1"/>
          </p:cNvSpPr>
          <p:nvPr>
            <p:ph type="sldNum" sz="quarter" idx="12"/>
          </p:nvPr>
        </p:nvSpPr>
        <p:spPr/>
        <p:txBody>
          <a:bodyPr/>
          <a:lstStyle/>
          <a:p>
            <a:pPr>
              <a:defRPr/>
            </a:pPr>
            <a:fld id="{D986898F-F304-4BE4-8DF8-1396B4894FF6}" type="slidenum">
              <a:rPr lang="en-US" altLang="en-US" smtClean="0"/>
              <a:pPr>
                <a:defRPr/>
              </a:pPr>
              <a:t>‹#›</a:t>
            </a:fld>
            <a:endParaRPr lang="en-US" altLang="en-US"/>
          </a:p>
        </p:txBody>
      </p:sp>
    </p:spTree>
    <p:extLst>
      <p:ext uri="{BB962C8B-B14F-4D97-AF65-F5344CB8AC3E}">
        <p14:creationId xmlns:p14="http://schemas.microsoft.com/office/powerpoint/2010/main" val="4027956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B9F0-B833-4F4C-9E2D-94C249CBB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98714-7D25-4195-9D96-F20A162F79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59727317-CAD9-4780-8E44-C30E611310AF}"/>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15885F27-88A5-4B38-9CAC-5973B3951141}"/>
              </a:ext>
            </a:extLst>
          </p:cNvPr>
          <p:cNvSpPr>
            <a:spLocks noGrp="1"/>
          </p:cNvSpPr>
          <p:nvPr>
            <p:ph type="sldNum" sz="quarter" idx="12"/>
          </p:nvPr>
        </p:nvSpPr>
        <p:spPr/>
        <p:txBody>
          <a:bodyPr/>
          <a:lstStyle/>
          <a:p>
            <a:pPr>
              <a:defRPr/>
            </a:pPr>
            <a:fld id="{DC2EFDAD-E4EC-414A-8697-B23508B2A401}" type="slidenum">
              <a:rPr lang="en-US" altLang="en-US" smtClean="0"/>
              <a:pPr>
                <a:defRPr/>
              </a:pPr>
              <a:t>‹#›</a:t>
            </a:fld>
            <a:endParaRPr lang="en-US" altLang="en-US"/>
          </a:p>
        </p:txBody>
      </p:sp>
    </p:spTree>
    <p:extLst>
      <p:ext uri="{BB962C8B-B14F-4D97-AF65-F5344CB8AC3E}">
        <p14:creationId xmlns:p14="http://schemas.microsoft.com/office/powerpoint/2010/main" val="316048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4E6E2-4DE7-4993-BC2E-E45DA0E29A3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5A50C7-6206-4223-B8CD-C43F5155B62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535FB4A-DD0A-465D-B906-D7E944477E9D}"/>
              </a:ext>
            </a:extLst>
          </p:cNvPr>
          <p:cNvSpPr>
            <a:spLocks noGrp="1"/>
          </p:cNvSpPr>
          <p:nvPr>
            <p:ph type="sldNum" sz="quarter" idx="12"/>
          </p:nvPr>
        </p:nvSpPr>
        <p:spPr/>
        <p:txBody>
          <a:bodyPr/>
          <a:lstStyle/>
          <a:p>
            <a:pPr>
              <a:defRPr/>
            </a:pPr>
            <a:fld id="{F388BC90-256E-4D9C-BFB3-E91237B13B75}" type="slidenum">
              <a:rPr lang="en-US" altLang="en-US" smtClean="0"/>
              <a:pPr>
                <a:defRPr/>
              </a:pPr>
              <a:t>‹#›</a:t>
            </a:fld>
            <a:endParaRPr lang="en-US" altLang="en-US"/>
          </a:p>
        </p:txBody>
      </p:sp>
    </p:spTree>
    <p:extLst>
      <p:ext uri="{BB962C8B-B14F-4D97-AF65-F5344CB8AC3E}">
        <p14:creationId xmlns:p14="http://schemas.microsoft.com/office/powerpoint/2010/main" val="98137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0B7-9138-4E8D-835B-40CB4A7A69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475312-FC9A-4C1E-B43F-E44B036518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51F85-8106-4B5C-97E0-2ACF5BDE51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D167AE-B7E2-4E00-83D2-2A4A93B85890}"/>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0382CB6F-3536-4526-92E8-A767E8C00A8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6386046-05D3-476E-8461-A681D4789024}"/>
              </a:ext>
            </a:extLst>
          </p:cNvPr>
          <p:cNvSpPr>
            <a:spLocks noGrp="1"/>
          </p:cNvSpPr>
          <p:nvPr>
            <p:ph type="sldNum" sz="quarter" idx="12"/>
          </p:nvPr>
        </p:nvSpPr>
        <p:spPr/>
        <p:txBody>
          <a:bodyPr/>
          <a:lstStyle/>
          <a:p>
            <a:pPr>
              <a:defRPr/>
            </a:pPr>
            <a:fld id="{69768449-9990-4606-9DDF-2E9F41461F81}" type="slidenum">
              <a:rPr lang="en-US" altLang="en-US" smtClean="0"/>
              <a:pPr>
                <a:defRPr/>
              </a:pPr>
              <a:t>‹#›</a:t>
            </a:fld>
            <a:endParaRPr lang="en-US" altLang="en-US"/>
          </a:p>
        </p:txBody>
      </p:sp>
    </p:spTree>
    <p:extLst>
      <p:ext uri="{BB962C8B-B14F-4D97-AF65-F5344CB8AC3E}">
        <p14:creationId xmlns:p14="http://schemas.microsoft.com/office/powerpoint/2010/main" val="46843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EFA2D-B21E-4D98-BA29-14B824194F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62D47B-F14C-4B9F-8C8D-75ADECA398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C46BD-5278-479C-A9AF-A96F61711C21}"/>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3B3ABA-49E8-404D-AB74-EFB30A522B9B}"/>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DFD3BA5B-49E2-49B5-BA9F-3E53FDE609A7}"/>
              </a:ext>
            </a:extLst>
          </p:cNvPr>
          <p:cNvSpPr>
            <a:spLocks noGrp="1"/>
          </p:cNvSpPr>
          <p:nvPr>
            <p:ph type="sldNum" sz="quarter" idx="12"/>
          </p:nvPr>
        </p:nvSpPr>
        <p:spPr/>
        <p:txBody>
          <a:bodyPr/>
          <a:lstStyle/>
          <a:p>
            <a:pPr>
              <a:defRPr/>
            </a:pPr>
            <a:fld id="{200C3B36-252E-4155-A583-B885D751F62D}" type="slidenum">
              <a:rPr lang="en-US" altLang="en-US" smtClean="0"/>
              <a:pPr>
                <a:defRPr/>
              </a:pPr>
              <a:t>‹#›</a:t>
            </a:fld>
            <a:endParaRPr lang="en-US" altLang="en-US"/>
          </a:p>
        </p:txBody>
      </p:sp>
    </p:spTree>
    <p:extLst>
      <p:ext uri="{BB962C8B-B14F-4D97-AF65-F5344CB8AC3E}">
        <p14:creationId xmlns:p14="http://schemas.microsoft.com/office/powerpoint/2010/main" val="655854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44EB-654E-4B71-BF29-2C0ADEB598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80046F-2C72-4CEC-8D7A-7CF9ED21CF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969896-63DF-4BE4-9436-F2EE38EF64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1D9E97-AEC8-4F1D-8D23-E4D28A2D53B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E6FF8-4E74-4F14-9FCA-6DCB61BB2A0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F0D382A-612C-44DB-A23A-105182B6FA96}"/>
              </a:ext>
            </a:extLst>
          </p:cNvPr>
          <p:cNvSpPr>
            <a:spLocks noGrp="1"/>
          </p:cNvSpPr>
          <p:nvPr>
            <p:ph type="sldNum" sz="quarter" idx="12"/>
          </p:nvPr>
        </p:nvSpPr>
        <p:spPr/>
        <p:txBody>
          <a:bodyPr/>
          <a:lstStyle/>
          <a:p>
            <a:pPr>
              <a:defRPr/>
            </a:pPr>
            <a:fld id="{C62D80B4-BAAE-4CA4-8B99-1F7280F63EFD}" type="slidenum">
              <a:rPr lang="en-US" altLang="en-US" smtClean="0"/>
              <a:pPr>
                <a:defRPr/>
              </a:pPr>
              <a:t>‹#›</a:t>
            </a:fld>
            <a:endParaRPr lang="en-US" altLang="en-US"/>
          </a:p>
        </p:txBody>
      </p:sp>
    </p:spTree>
    <p:extLst>
      <p:ext uri="{BB962C8B-B14F-4D97-AF65-F5344CB8AC3E}">
        <p14:creationId xmlns:p14="http://schemas.microsoft.com/office/powerpoint/2010/main" val="3447673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20ABC-E41C-454A-A041-671464C534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3D130-2707-443A-BD22-084856FA3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514B2-18A4-4969-BFE8-DF4B775E8ECB}"/>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CDA9FE-4700-4F06-91EE-6F26098BBCF7}"/>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452D0F7-6971-49AC-B22D-563936AC329D}"/>
              </a:ext>
            </a:extLst>
          </p:cNvPr>
          <p:cNvSpPr>
            <a:spLocks noGrp="1"/>
          </p:cNvSpPr>
          <p:nvPr>
            <p:ph type="sldNum" sz="quarter" idx="12"/>
          </p:nvPr>
        </p:nvSpPr>
        <p:spPr/>
        <p:txBody>
          <a:bodyPr/>
          <a:lstStyle/>
          <a:p>
            <a:pPr>
              <a:defRPr/>
            </a:pPr>
            <a:fld id="{CE351B95-4736-4197-9596-C5379F039DDF}" type="slidenum">
              <a:rPr lang="en-US" altLang="en-US" smtClean="0"/>
              <a:pPr>
                <a:defRPr/>
              </a:pPr>
              <a:t>‹#›</a:t>
            </a:fld>
            <a:endParaRPr lang="en-US" altLang="en-US"/>
          </a:p>
        </p:txBody>
      </p:sp>
    </p:spTree>
    <p:extLst>
      <p:ext uri="{BB962C8B-B14F-4D97-AF65-F5344CB8AC3E}">
        <p14:creationId xmlns:p14="http://schemas.microsoft.com/office/powerpoint/2010/main" val="181784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1892B-F442-420F-ACD2-62CDB0BE60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0AA24-F23C-4E9F-8BA7-4BF94315B84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460467-5000-4484-A0BF-2B16B5C55508}"/>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0C936A-C0B0-44F9-8153-E92B284D864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ED9E61F1-51DC-4D1D-AF96-802C346AF820}"/>
              </a:ext>
            </a:extLst>
          </p:cNvPr>
          <p:cNvSpPr>
            <a:spLocks noGrp="1"/>
          </p:cNvSpPr>
          <p:nvPr>
            <p:ph type="sldNum" sz="quarter" idx="12"/>
          </p:nvPr>
        </p:nvSpPr>
        <p:spPr/>
        <p:txBody>
          <a:bodyPr/>
          <a:lstStyle/>
          <a:p>
            <a:pPr>
              <a:defRPr/>
            </a:pPr>
            <a:fld id="{509B656B-AC05-4DEB-B510-806965B5B48A}" type="slidenum">
              <a:rPr lang="en-US" altLang="en-US" smtClean="0"/>
              <a:pPr>
                <a:defRPr/>
              </a:pPr>
              <a:t>‹#›</a:t>
            </a:fld>
            <a:endParaRPr lang="en-US" altLang="en-US"/>
          </a:p>
        </p:txBody>
      </p:sp>
    </p:spTree>
    <p:extLst>
      <p:ext uri="{BB962C8B-B14F-4D97-AF65-F5344CB8AC3E}">
        <p14:creationId xmlns:p14="http://schemas.microsoft.com/office/powerpoint/2010/main" val="1044753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95438-C876-4EDE-B803-30ABB35B738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DA8407A-8C69-4AFA-99C7-03BFA536EC7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05E54-F341-472C-8A51-3521A53EF1F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B9C538DF-14C1-483A-AB9E-6DDDAED6157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BBC8204-6DE1-4304-9E78-5DE3276F1879}"/>
              </a:ext>
            </a:extLst>
          </p:cNvPr>
          <p:cNvSpPr>
            <a:spLocks noGrp="1"/>
          </p:cNvSpPr>
          <p:nvPr>
            <p:ph type="sldNum" sz="quarter" idx="12"/>
          </p:nvPr>
        </p:nvSpPr>
        <p:spPr/>
        <p:txBody>
          <a:bodyPr/>
          <a:lstStyle/>
          <a:p>
            <a:pPr>
              <a:defRPr/>
            </a:pPr>
            <a:fld id="{6075D4D4-D02A-416B-B1DA-51299CFBA870}" type="slidenum">
              <a:rPr lang="en-US" altLang="en-US" smtClean="0"/>
              <a:pPr>
                <a:defRPr/>
              </a:pPr>
              <a:t>‹#›</a:t>
            </a:fld>
            <a:endParaRPr lang="en-US" altLang="en-US"/>
          </a:p>
        </p:txBody>
      </p:sp>
    </p:spTree>
    <p:extLst>
      <p:ext uri="{BB962C8B-B14F-4D97-AF65-F5344CB8AC3E}">
        <p14:creationId xmlns:p14="http://schemas.microsoft.com/office/powerpoint/2010/main" val="65164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63E09-8DAA-432C-95B3-A1A2B40BCE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528B03-6115-4D80-9895-2EE82593EA6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765018-C7A3-4171-A3A1-39D0A31F7D5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CFAF6B-1A19-407F-BCE7-4FB6CC491551}"/>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2F4FCFD5-9DAC-47E1-BDEB-F0A147EEB991}"/>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BA1C573-9779-44AB-A74B-4878F0101DE3}"/>
              </a:ext>
            </a:extLst>
          </p:cNvPr>
          <p:cNvSpPr>
            <a:spLocks noGrp="1"/>
          </p:cNvSpPr>
          <p:nvPr>
            <p:ph type="sldNum" sz="quarter" idx="12"/>
          </p:nvPr>
        </p:nvSpPr>
        <p:spPr/>
        <p:txBody>
          <a:bodyPr/>
          <a:lstStyle/>
          <a:p>
            <a:pPr>
              <a:defRPr/>
            </a:pPr>
            <a:fld id="{77FAB67F-765C-4F6E-920A-860C7C483DBE}" type="slidenum">
              <a:rPr lang="en-US" altLang="en-US" smtClean="0"/>
              <a:pPr>
                <a:defRPr/>
              </a:pPr>
              <a:t>‹#›</a:t>
            </a:fld>
            <a:endParaRPr lang="en-US" altLang="en-US"/>
          </a:p>
        </p:txBody>
      </p:sp>
    </p:spTree>
    <p:extLst>
      <p:ext uri="{BB962C8B-B14F-4D97-AF65-F5344CB8AC3E}">
        <p14:creationId xmlns:p14="http://schemas.microsoft.com/office/powerpoint/2010/main" val="367785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234E8-7A54-49FF-8953-E4098D010CA0}"/>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94D016-E001-497B-9C9F-EC85F339605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48D0E84-C660-46C7-A9F3-760A8CADEC36}"/>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479281-0051-4122-A73B-7298E4BBF4F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E135060-71A5-443B-B07B-71365683380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A011D0-6D27-4AB8-A142-EDAC64999E92}"/>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B0D1A050-7FFE-4B1D-9918-57F65328AC2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A4E8DECE-209B-4A36-89E4-3E1BAD01DB60}"/>
              </a:ext>
            </a:extLst>
          </p:cNvPr>
          <p:cNvSpPr>
            <a:spLocks noGrp="1"/>
          </p:cNvSpPr>
          <p:nvPr>
            <p:ph type="sldNum" sz="quarter" idx="12"/>
          </p:nvPr>
        </p:nvSpPr>
        <p:spPr/>
        <p:txBody>
          <a:bodyPr/>
          <a:lstStyle/>
          <a:p>
            <a:pPr>
              <a:defRPr/>
            </a:pPr>
            <a:fld id="{D986898F-F304-4BE4-8DF8-1396B4894FF6}" type="slidenum">
              <a:rPr lang="en-US" altLang="en-US" smtClean="0"/>
              <a:pPr>
                <a:defRPr/>
              </a:pPr>
              <a:t>‹#›</a:t>
            </a:fld>
            <a:endParaRPr lang="en-US" altLang="en-US"/>
          </a:p>
        </p:txBody>
      </p:sp>
    </p:spTree>
    <p:extLst>
      <p:ext uri="{BB962C8B-B14F-4D97-AF65-F5344CB8AC3E}">
        <p14:creationId xmlns:p14="http://schemas.microsoft.com/office/powerpoint/2010/main" val="1696676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1B9F0-B833-4F4C-9E2D-94C249CBB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98714-7D25-4195-9D96-F20A162F79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59727317-CAD9-4780-8E44-C30E611310AF}"/>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15885F27-88A5-4B38-9CAC-5973B3951141}"/>
              </a:ext>
            </a:extLst>
          </p:cNvPr>
          <p:cNvSpPr>
            <a:spLocks noGrp="1"/>
          </p:cNvSpPr>
          <p:nvPr>
            <p:ph type="sldNum" sz="quarter" idx="12"/>
          </p:nvPr>
        </p:nvSpPr>
        <p:spPr/>
        <p:txBody>
          <a:bodyPr/>
          <a:lstStyle/>
          <a:p>
            <a:pPr>
              <a:defRPr/>
            </a:pPr>
            <a:fld id="{DC2EFDAD-E4EC-414A-8697-B23508B2A401}" type="slidenum">
              <a:rPr lang="en-US" altLang="en-US" smtClean="0"/>
              <a:pPr>
                <a:defRPr/>
              </a:pPr>
              <a:t>‹#›</a:t>
            </a:fld>
            <a:endParaRPr lang="en-US" altLang="en-US"/>
          </a:p>
        </p:txBody>
      </p:sp>
    </p:spTree>
    <p:extLst>
      <p:ext uri="{BB962C8B-B14F-4D97-AF65-F5344CB8AC3E}">
        <p14:creationId xmlns:p14="http://schemas.microsoft.com/office/powerpoint/2010/main" val="3877242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4E6E2-4DE7-4993-BC2E-E45DA0E29A31}"/>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465A50C7-6206-4223-B8CD-C43F5155B62D}"/>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E535FB4A-DD0A-465D-B906-D7E944477E9D}"/>
              </a:ext>
            </a:extLst>
          </p:cNvPr>
          <p:cNvSpPr>
            <a:spLocks noGrp="1"/>
          </p:cNvSpPr>
          <p:nvPr>
            <p:ph type="sldNum" sz="quarter" idx="12"/>
          </p:nvPr>
        </p:nvSpPr>
        <p:spPr/>
        <p:txBody>
          <a:bodyPr/>
          <a:lstStyle/>
          <a:p>
            <a:pPr>
              <a:defRPr/>
            </a:pPr>
            <a:fld id="{F388BC90-256E-4D9C-BFB3-E91237B13B75}" type="slidenum">
              <a:rPr lang="en-US" altLang="en-US" smtClean="0"/>
              <a:pPr>
                <a:defRPr/>
              </a:pPr>
              <a:t>‹#›</a:t>
            </a:fld>
            <a:endParaRPr lang="en-US" altLang="en-US"/>
          </a:p>
        </p:txBody>
      </p:sp>
    </p:spTree>
    <p:extLst>
      <p:ext uri="{BB962C8B-B14F-4D97-AF65-F5344CB8AC3E}">
        <p14:creationId xmlns:p14="http://schemas.microsoft.com/office/powerpoint/2010/main" val="1577326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20B7-9138-4E8D-835B-40CB4A7A697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B475312-FC9A-4C1E-B43F-E44B0365189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551F85-8106-4B5C-97E0-2ACF5BDE51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6D167AE-B7E2-4E00-83D2-2A4A93B85890}"/>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0382CB6F-3536-4526-92E8-A767E8C00A85}"/>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86386046-05D3-476E-8461-A681D4789024}"/>
              </a:ext>
            </a:extLst>
          </p:cNvPr>
          <p:cNvSpPr>
            <a:spLocks noGrp="1"/>
          </p:cNvSpPr>
          <p:nvPr>
            <p:ph type="sldNum" sz="quarter" idx="12"/>
          </p:nvPr>
        </p:nvSpPr>
        <p:spPr/>
        <p:txBody>
          <a:bodyPr/>
          <a:lstStyle/>
          <a:p>
            <a:pPr>
              <a:defRPr/>
            </a:pPr>
            <a:fld id="{69768449-9990-4606-9DDF-2E9F41461F81}" type="slidenum">
              <a:rPr lang="en-US" altLang="en-US" smtClean="0"/>
              <a:pPr>
                <a:defRPr/>
              </a:pPr>
              <a:t>‹#›</a:t>
            </a:fld>
            <a:endParaRPr lang="en-US" altLang="en-US"/>
          </a:p>
        </p:txBody>
      </p:sp>
    </p:spTree>
    <p:extLst>
      <p:ext uri="{BB962C8B-B14F-4D97-AF65-F5344CB8AC3E}">
        <p14:creationId xmlns:p14="http://schemas.microsoft.com/office/powerpoint/2010/main" val="3970592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544EB-654E-4B71-BF29-2C0ADEB5985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E80046F-2C72-4CEC-8D7A-7CF9ED21CFB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1969896-63DF-4BE4-9436-F2EE38EF64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11D9E97-AEC8-4F1D-8D23-E4D28A2D53B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02CE6FF8-4E74-4F14-9FCA-6DCB61BB2A05}"/>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F0D382A-612C-44DB-A23A-105182B6FA96}"/>
              </a:ext>
            </a:extLst>
          </p:cNvPr>
          <p:cNvSpPr>
            <a:spLocks noGrp="1"/>
          </p:cNvSpPr>
          <p:nvPr>
            <p:ph type="sldNum" sz="quarter" idx="12"/>
          </p:nvPr>
        </p:nvSpPr>
        <p:spPr/>
        <p:txBody>
          <a:bodyPr/>
          <a:lstStyle/>
          <a:p>
            <a:pPr>
              <a:defRPr/>
            </a:pPr>
            <a:fld id="{C62D80B4-BAAE-4CA4-8B99-1F7280F63EFD}" type="slidenum">
              <a:rPr lang="en-US" altLang="en-US" smtClean="0"/>
              <a:pPr>
                <a:defRPr/>
              </a:pPr>
              <a:t>‹#›</a:t>
            </a:fld>
            <a:endParaRPr lang="en-US" altLang="en-US"/>
          </a:p>
        </p:txBody>
      </p:sp>
    </p:spTree>
    <p:extLst>
      <p:ext uri="{BB962C8B-B14F-4D97-AF65-F5344CB8AC3E}">
        <p14:creationId xmlns:p14="http://schemas.microsoft.com/office/powerpoint/2010/main" val="294989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6E9F2">
            <a:alpha val="5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9EBC9-1865-4740-B523-8C485A49DF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B8B43-C120-4348-BEC2-9891D667C2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5161-332E-42FC-8D9E-AC9FAC96B6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398C451-6215-45D8-8453-0EA0FC2194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6FB7BE1-AF41-4E2B-AAE7-F4CD24939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9CEFF4-45AF-46DF-8624-F69291AE2A68}" type="slidenum">
              <a:rPr lang="en-US" altLang="en-US" smtClean="0"/>
              <a:pPr>
                <a:defRPr/>
              </a:pPr>
              <a:t>‹#›</a:t>
            </a:fld>
            <a:endParaRPr lang="en-US" altLang="en-US"/>
          </a:p>
        </p:txBody>
      </p:sp>
    </p:spTree>
    <p:extLst>
      <p:ext uri="{BB962C8B-B14F-4D97-AF65-F5344CB8AC3E}">
        <p14:creationId xmlns:p14="http://schemas.microsoft.com/office/powerpoint/2010/main" val="223507564"/>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6E9F2">
            <a:alpha val="52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9EBC9-1865-4740-B523-8C485A49DF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FB8B43-C120-4348-BEC2-9891D667C29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25161-332E-42FC-8D9E-AC9FAC96B6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398C451-6215-45D8-8453-0EA0FC21945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D6FB7BE1-AF41-4E2B-AAE7-F4CD2493980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69CEFF4-45AF-46DF-8624-F69291AE2A68}" type="slidenum">
              <a:rPr lang="en-US" altLang="en-US" smtClean="0"/>
              <a:pPr>
                <a:defRPr/>
              </a:pPr>
              <a:t>‹#›</a:t>
            </a:fld>
            <a:endParaRPr lang="en-US" altLang="en-US"/>
          </a:p>
        </p:txBody>
      </p:sp>
    </p:spTree>
    <p:extLst>
      <p:ext uri="{BB962C8B-B14F-4D97-AF65-F5344CB8AC3E}">
        <p14:creationId xmlns:p14="http://schemas.microsoft.com/office/powerpoint/2010/main" val="2967249622"/>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medicare.gov/supplements-other-insurance/how-to-compare-medigap-policies#1asterisk"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6E9F2">
            <a:alpha val="51765"/>
          </a:srgbClr>
        </a:solidFill>
        <a:effectLst/>
      </p:bgPr>
    </p:bg>
    <p:spTree>
      <p:nvGrpSpPr>
        <p:cNvPr id="1" name=""/>
        <p:cNvGrpSpPr/>
        <p:nvPr/>
      </p:nvGrpSpPr>
      <p:grpSpPr>
        <a:xfrm>
          <a:off x="0" y="0"/>
          <a:ext cx="0" cy="0"/>
          <a:chOff x="0" y="0"/>
          <a:chExt cx="0" cy="0"/>
        </a:xfrm>
      </p:grpSpPr>
      <p:pic>
        <p:nvPicPr>
          <p:cNvPr id="11267" name="Picture 48">
            <a:extLst>
              <a:ext uri="{FF2B5EF4-FFF2-40B4-BE49-F238E27FC236}">
                <a16:creationId xmlns:a16="http://schemas.microsoft.com/office/drawing/2014/main" id="{1F0F7037-B47D-4BB3-9D25-904B28512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 group of people sitting in chairs&#10;&#10;Description automatically generated with medium confidence">
            <a:extLst>
              <a:ext uri="{FF2B5EF4-FFF2-40B4-BE49-F238E27FC236}">
                <a16:creationId xmlns:a16="http://schemas.microsoft.com/office/drawing/2014/main" id="{354CB4AF-89A6-4D07-B279-5C8E229739A4}"/>
              </a:ext>
            </a:extLst>
          </p:cNvPr>
          <p:cNvPicPr>
            <a:picLocks noChangeAspect="1"/>
          </p:cNvPicPr>
          <p:nvPr/>
        </p:nvPicPr>
        <p:blipFill rotWithShape="1">
          <a:blip r:embed="rId4">
            <a:extLst>
              <a:ext uri="{28A0092B-C50C-407E-A947-70E740481C1C}">
                <a14:useLocalDpi xmlns:a14="http://schemas.microsoft.com/office/drawing/2010/main" val="0"/>
              </a:ext>
            </a:extLst>
          </a:blip>
          <a:srcRect t="13213" r="14894" b="26934"/>
          <a:stretch/>
        </p:blipFill>
        <p:spPr>
          <a:xfrm>
            <a:off x="0" y="1533601"/>
            <a:ext cx="9144000" cy="4287092"/>
          </a:xfrm>
          <a:prstGeom prst="rect">
            <a:avLst/>
          </a:prstGeom>
        </p:spPr>
      </p:pic>
      <p:sp>
        <p:nvSpPr>
          <p:cNvPr id="15" name="Rectangle 14">
            <a:extLst>
              <a:ext uri="{FF2B5EF4-FFF2-40B4-BE49-F238E27FC236}">
                <a16:creationId xmlns:a16="http://schemas.microsoft.com/office/drawing/2014/main" id="{9335FEE9-A6F4-4943-B949-3CC5D90334A0}"/>
              </a:ext>
            </a:extLst>
          </p:cNvPr>
          <p:cNvSpPr/>
          <p:nvPr/>
        </p:nvSpPr>
        <p:spPr>
          <a:xfrm>
            <a:off x="1562100" y="2848064"/>
            <a:ext cx="6019800" cy="21336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A051E51-8B3B-42B2-9BB3-2CA587095DF6}"/>
              </a:ext>
            </a:extLst>
          </p:cNvPr>
          <p:cNvSpPr txBox="1"/>
          <p:nvPr/>
        </p:nvSpPr>
        <p:spPr>
          <a:xfrm>
            <a:off x="1562100" y="2853035"/>
            <a:ext cx="6019800" cy="2123658"/>
          </a:xfrm>
          <a:prstGeom prst="rect">
            <a:avLst/>
          </a:prstGeom>
          <a:noFill/>
        </p:spPr>
        <p:txBody>
          <a:bodyPr wrap="square" lIns="91440" tIns="45720" rIns="91440" bIns="45720" rtlCol="0" anchor="t">
            <a:spAutoFit/>
          </a:bodyPr>
          <a:lstStyle/>
          <a:p>
            <a:pPr algn="ctr"/>
            <a:r>
              <a:rPr lang="en-US" sz="4400" b="1" spc="600" dirty="0">
                <a:solidFill>
                  <a:srgbClr val="131A6D"/>
                </a:solidFill>
                <a:latin typeface="Arial"/>
                <a:cs typeface="Arial"/>
              </a:rPr>
              <a:t>2025</a:t>
            </a:r>
            <a:endParaRPr lang="en-US" sz="4400" b="1" spc="600" dirty="0">
              <a:solidFill>
                <a:srgbClr val="131A6D"/>
              </a:solidFill>
              <a:cs typeface="Arial" panose="020B0604020202020204" pitchFamily="34" charset="0"/>
            </a:endParaRPr>
          </a:p>
          <a:p>
            <a:pPr algn="ctr"/>
            <a:r>
              <a:rPr lang="en-US" sz="4400" b="1" dirty="0">
                <a:solidFill>
                  <a:srgbClr val="131A6D"/>
                </a:solidFill>
                <a:cs typeface="Arial" panose="020B0604020202020204" pitchFamily="34" charset="0"/>
              </a:rPr>
              <a:t>Lo </a:t>
            </a:r>
            <a:r>
              <a:rPr lang="en-US" sz="4400" b="1" dirty="0" err="1">
                <a:solidFill>
                  <a:srgbClr val="131A6D"/>
                </a:solidFill>
                <a:cs typeface="Arial" panose="020B0604020202020204" pitchFamily="34" charset="0"/>
              </a:rPr>
              <a:t>Básico</a:t>
            </a:r>
            <a:r>
              <a:rPr lang="en-US" sz="4400" b="1" dirty="0">
                <a:solidFill>
                  <a:srgbClr val="131A6D"/>
                </a:solidFill>
                <a:cs typeface="Arial" panose="020B0604020202020204" pitchFamily="34" charset="0"/>
              </a:rPr>
              <a:t> de Medicare</a:t>
            </a:r>
          </a:p>
        </p:txBody>
      </p:sp>
      <p:sp>
        <p:nvSpPr>
          <p:cNvPr id="5" name="Rectangle 4">
            <a:extLst>
              <a:ext uri="{FF2B5EF4-FFF2-40B4-BE49-F238E27FC236}">
                <a16:creationId xmlns:a16="http://schemas.microsoft.com/office/drawing/2014/main" id="{0FA4397D-92DC-4784-BAED-ECE7E7D465D9}"/>
              </a:ext>
            </a:extLst>
          </p:cNvPr>
          <p:cNvSpPr/>
          <p:nvPr/>
        </p:nvSpPr>
        <p:spPr>
          <a:xfrm>
            <a:off x="-1" y="6080367"/>
            <a:ext cx="9144000" cy="34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534964-B184-4883-9B8F-B744BBB408E2}"/>
              </a:ext>
            </a:extLst>
          </p:cNvPr>
          <p:cNvSpPr txBox="1"/>
          <p:nvPr/>
        </p:nvSpPr>
        <p:spPr>
          <a:xfrm>
            <a:off x="1288025" y="6007240"/>
            <a:ext cx="6567949" cy="423449"/>
          </a:xfrm>
          <a:prstGeom prst="rect">
            <a:avLst/>
          </a:prstGeom>
          <a:noFill/>
        </p:spPr>
        <p:txBody>
          <a:bodyPr wrap="square" rtlCol="0">
            <a:spAutoFit/>
          </a:bodyPr>
          <a:lstStyle/>
          <a:p>
            <a:pPr algn="ctr">
              <a:lnSpc>
                <a:spcPct val="150000"/>
              </a:lnSpc>
            </a:pPr>
            <a:r>
              <a:rPr lang="en-US" sz="1600" b="1" dirty="0">
                <a:solidFill>
                  <a:srgbClr val="0482B9"/>
                </a:solidFill>
                <a:latin typeface="+mn-lt"/>
              </a:rPr>
              <a:t>LIFE  |  FINANCIAL  |  HEALTH  |  SUPPLEMENTAL   |  GROUP</a:t>
            </a:r>
          </a:p>
        </p:txBody>
      </p:sp>
      <p:sp>
        <p:nvSpPr>
          <p:cNvPr id="2" name="TextBox 1">
            <a:extLst>
              <a:ext uri="{FF2B5EF4-FFF2-40B4-BE49-F238E27FC236}">
                <a16:creationId xmlns:a16="http://schemas.microsoft.com/office/drawing/2014/main" id="{A5226150-F72E-DD7C-FBCD-F44FAEB688BD}"/>
              </a:ext>
            </a:extLst>
          </p:cNvPr>
          <p:cNvSpPr txBox="1"/>
          <p:nvPr/>
        </p:nvSpPr>
        <p:spPr>
          <a:xfrm>
            <a:off x="7188970" y="6516966"/>
            <a:ext cx="1654989" cy="215444"/>
          </a:xfrm>
          <a:prstGeom prst="rect">
            <a:avLst/>
          </a:prstGeom>
          <a:noFill/>
        </p:spPr>
        <p:txBody>
          <a:bodyPr wrap="square" rtlCol="0">
            <a:spAutoFit/>
          </a:bodyPr>
          <a:lstStyle/>
          <a:p>
            <a:r>
              <a:rPr lang="en-US" sz="800" dirty="0"/>
              <a:t>ATC-MedBPSP2023-EmpBrk_C</a:t>
            </a:r>
            <a:endParaRPr lang="en-US" sz="800" dirty="0">
              <a:solidFill>
                <a:schemeClr val="bg1">
                  <a:lumMod val="50000"/>
                </a:schemeClr>
              </a:solidFill>
              <a:latin typeface="Arial Narrow" panose="020B0606020202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B92039-1C63-4EED-8539-E93A678B7E07}"/>
              </a:ext>
            </a:extLst>
          </p:cNvPr>
          <p:cNvSpPr txBox="1"/>
          <p:nvPr/>
        </p:nvSpPr>
        <p:spPr>
          <a:xfrm>
            <a:off x="2144527" y="853490"/>
            <a:ext cx="4854945" cy="584775"/>
          </a:xfrm>
          <a:prstGeom prst="rect">
            <a:avLst/>
          </a:prstGeom>
          <a:noFill/>
        </p:spPr>
        <p:txBody>
          <a:bodyPr wrap="square" rtlCol="0">
            <a:spAutoFit/>
          </a:bodyPr>
          <a:lstStyle/>
          <a:p>
            <a:pPr algn="ctr"/>
            <a:r>
              <a:rPr lang="en-US" altLang="en-US" sz="3200" b="1" dirty="0">
                <a:solidFill>
                  <a:srgbClr val="131A6D"/>
                </a:solidFill>
                <a:cs typeface="Arial" panose="020B0604020202020204" pitchFamily="34" charset="0"/>
              </a:rPr>
              <a:t>Inscripción </a:t>
            </a:r>
            <a:r>
              <a:rPr lang="en-US" altLang="en-US" sz="3200" b="1" dirty="0" err="1">
                <a:solidFill>
                  <a:srgbClr val="131A6D"/>
                </a:solidFill>
                <a:cs typeface="Arial" panose="020B0604020202020204" pitchFamily="34" charset="0"/>
              </a:rPr>
              <a:t>en</a:t>
            </a:r>
            <a:r>
              <a:rPr lang="en-US" altLang="en-US" sz="3200" b="1" dirty="0">
                <a:solidFill>
                  <a:srgbClr val="131A6D"/>
                </a:solidFill>
                <a:cs typeface="Arial" panose="020B0604020202020204" pitchFamily="34" charset="0"/>
              </a:rPr>
              <a:t> Medicare</a:t>
            </a:r>
            <a:endParaRPr lang="en-US" dirty="0"/>
          </a:p>
        </p:txBody>
      </p:sp>
      <p:pic>
        <p:nvPicPr>
          <p:cNvPr id="5" name="Picture 4">
            <a:extLst>
              <a:ext uri="{FF2B5EF4-FFF2-40B4-BE49-F238E27FC236}">
                <a16:creationId xmlns:a16="http://schemas.microsoft.com/office/drawing/2014/main" id="{1B41B640-4296-40FB-9F96-81D89BB6B8DC}"/>
              </a:ext>
            </a:extLst>
          </p:cNvPr>
          <p:cNvPicPr>
            <a:picLocks noChangeAspect="1"/>
          </p:cNvPicPr>
          <p:nvPr/>
        </p:nvPicPr>
        <p:blipFill rotWithShape="1">
          <a:blip r:embed="rId3">
            <a:extLst>
              <a:ext uri="{28A0092B-C50C-407E-A947-70E740481C1C}">
                <a14:useLocalDpi xmlns:a14="http://schemas.microsoft.com/office/drawing/2010/main" val="0"/>
              </a:ext>
            </a:extLst>
          </a:blip>
          <a:srcRect t="21961" b="33750"/>
          <a:stretch/>
        </p:blipFill>
        <p:spPr>
          <a:xfrm>
            <a:off x="0" y="4191000"/>
            <a:ext cx="9144000" cy="2699886"/>
          </a:xfrm>
          <a:prstGeom prst="rect">
            <a:avLst/>
          </a:prstGeom>
        </p:spPr>
      </p:pic>
      <p:sp>
        <p:nvSpPr>
          <p:cNvPr id="2" name="TextBox 1">
            <a:extLst>
              <a:ext uri="{FF2B5EF4-FFF2-40B4-BE49-F238E27FC236}">
                <a16:creationId xmlns:a16="http://schemas.microsoft.com/office/drawing/2014/main" id="{3FFA060A-77B9-4208-A6F3-1093E97C4A90}"/>
              </a:ext>
            </a:extLst>
          </p:cNvPr>
          <p:cNvSpPr txBox="1"/>
          <p:nvPr/>
        </p:nvSpPr>
        <p:spPr>
          <a:xfrm>
            <a:off x="737244" y="1383472"/>
            <a:ext cx="7817058" cy="2862322"/>
          </a:xfrm>
          <a:prstGeom prst="rect">
            <a:avLst/>
          </a:prstGeom>
          <a:noFill/>
        </p:spPr>
        <p:txBody>
          <a:bodyPr wrap="square" rtlCol="0">
            <a:spAutoFit/>
          </a:bodyPr>
          <a:lstStyle/>
          <a:p>
            <a:pPr lvl="0" eaLnBrk="1" hangingPunct="1"/>
            <a:r>
              <a:rPr lang="es-ES" sz="2000" dirty="0">
                <a:solidFill>
                  <a:srgbClr val="131A6D"/>
                </a:solidFill>
                <a:cs typeface="Arial" panose="020B0604020202020204" pitchFamily="34" charset="0"/>
              </a:rPr>
              <a:t>Si ya está recibiendo beneficios de Seguro Social o </a:t>
            </a:r>
            <a:r>
              <a:rPr lang="en-US" sz="2000" dirty="0">
                <a:solidFill>
                  <a:srgbClr val="131A6D"/>
                </a:solidFill>
                <a:cs typeface="Arial" panose="020B0604020202020204" pitchFamily="34" charset="0"/>
              </a:rPr>
              <a:t>Junta de </a:t>
            </a:r>
            <a:r>
              <a:rPr lang="en-US" sz="2000" dirty="0" err="1">
                <a:solidFill>
                  <a:srgbClr val="131A6D"/>
                </a:solidFill>
                <a:cs typeface="Arial" panose="020B0604020202020204" pitchFamily="34" charset="0"/>
              </a:rPr>
              <a:t>Retiro</a:t>
            </a:r>
            <a:r>
              <a:rPr lang="en-US" sz="2000" dirty="0">
                <a:solidFill>
                  <a:srgbClr val="131A6D"/>
                </a:solidFill>
                <a:cs typeface="Arial" panose="020B0604020202020204" pitchFamily="34" charset="0"/>
              </a:rPr>
              <a:t> </a:t>
            </a:r>
            <a:r>
              <a:rPr lang="en-US" sz="2000" dirty="0" err="1">
                <a:solidFill>
                  <a:srgbClr val="131A6D"/>
                </a:solidFill>
                <a:cs typeface="Arial" panose="020B0604020202020204" pitchFamily="34" charset="0"/>
              </a:rPr>
              <a:t>Ferroviario</a:t>
            </a:r>
            <a:r>
              <a:rPr lang="es-ES" sz="2000" dirty="0">
                <a:solidFill>
                  <a:srgbClr val="131A6D"/>
                </a:solidFill>
                <a:cs typeface="Arial" panose="020B0604020202020204" pitchFamily="34" charset="0"/>
              </a:rPr>
              <a:t> su Medicare será efectuado el </a:t>
            </a:r>
            <a:r>
              <a:rPr lang="es-ES" sz="2000" b="1" dirty="0">
                <a:solidFill>
                  <a:srgbClr val="131A6D"/>
                </a:solidFill>
                <a:cs typeface="Arial" panose="020B0604020202020204" pitchFamily="34" charset="0"/>
              </a:rPr>
              <a:t>1er. día del mes en que cumpla los 65 años .</a:t>
            </a:r>
            <a:endParaRPr lang="en-US" altLang="en-US" sz="2000" dirty="0">
              <a:solidFill>
                <a:srgbClr val="131A6D"/>
              </a:solidFill>
              <a:cs typeface="Arial" panose="020B0604020202020204" pitchFamily="34" charset="0"/>
            </a:endParaRPr>
          </a:p>
          <a:p>
            <a:pPr lvl="0" eaLnBrk="1" hangingPunct="1"/>
            <a:endParaRPr lang="en-US" altLang="en-US" sz="2000" dirty="0">
              <a:solidFill>
                <a:srgbClr val="131A6D"/>
              </a:solidFill>
              <a:cs typeface="Arial" panose="020B0604020202020204" pitchFamily="34" charset="0"/>
            </a:endParaRPr>
          </a:p>
          <a:p>
            <a:pPr lvl="0" eaLnBrk="1" hangingPunct="1"/>
            <a:r>
              <a:rPr lang="es-ES" altLang="en-US" sz="2000" dirty="0">
                <a:solidFill>
                  <a:srgbClr val="131A6D"/>
                </a:solidFill>
                <a:cs typeface="Arial" panose="020B0604020202020204" pitchFamily="34" charset="0"/>
              </a:rPr>
              <a:t>Si su fecha de nacimiento es el primero del mes, el medicare entrará en vigor </a:t>
            </a:r>
            <a:r>
              <a:rPr lang="es-ES" altLang="en-US" sz="2000" b="1" dirty="0">
                <a:solidFill>
                  <a:srgbClr val="131A6D"/>
                </a:solidFill>
                <a:cs typeface="Arial" panose="020B0604020202020204" pitchFamily="34" charset="0"/>
              </a:rPr>
              <a:t>el día primero del mes anterior.</a:t>
            </a:r>
          </a:p>
          <a:p>
            <a:pPr lvl="0" eaLnBrk="1" hangingPunct="1"/>
            <a:endParaRPr lang="en-US" altLang="en-US" sz="2000" b="1" dirty="0">
              <a:solidFill>
                <a:srgbClr val="131A6D"/>
              </a:solidFill>
              <a:cs typeface="Arial" panose="020B0604020202020204" pitchFamily="34" charset="0"/>
            </a:endParaRPr>
          </a:p>
          <a:p>
            <a:pPr lvl="0" eaLnBrk="1" hangingPunct="1"/>
            <a:r>
              <a:rPr lang="en-US" altLang="en-US" sz="2000" dirty="0">
                <a:solidFill>
                  <a:srgbClr val="131A6D"/>
                </a:solidFill>
                <a:cs typeface="Arial" panose="020B0604020202020204" pitchFamily="34" charset="0"/>
              </a:rPr>
              <a:t>Los </a:t>
            </a:r>
            <a:r>
              <a:rPr lang="en-US" altLang="en-US" sz="2000" dirty="0" err="1">
                <a:solidFill>
                  <a:srgbClr val="131A6D"/>
                </a:solidFill>
                <a:cs typeface="Arial" panose="020B0604020202020204" pitchFamily="34" charset="0"/>
              </a:rPr>
              <a:t>beneficios</a:t>
            </a:r>
            <a:r>
              <a:rPr lang="en-US" altLang="en-US" sz="2000" dirty="0">
                <a:solidFill>
                  <a:srgbClr val="131A6D"/>
                </a:solidFill>
                <a:cs typeface="Arial" panose="020B0604020202020204" pitchFamily="34" charset="0"/>
              </a:rPr>
              <a:t> por </a:t>
            </a:r>
            <a:r>
              <a:rPr lang="en-US" altLang="en-US" sz="2000" dirty="0" err="1">
                <a:solidFill>
                  <a:srgbClr val="131A6D"/>
                </a:solidFill>
                <a:cs typeface="Arial" panose="020B0604020202020204" pitchFamily="34" charset="0"/>
              </a:rPr>
              <a:t>incapacidad</a:t>
            </a:r>
            <a:r>
              <a:rPr lang="en-US" altLang="en-US" sz="2000" dirty="0">
                <a:solidFill>
                  <a:srgbClr val="131A6D"/>
                </a:solidFill>
                <a:cs typeface="Arial" panose="020B0604020202020204" pitchFamily="34" charset="0"/>
              </a:rPr>
              <a:t> </a:t>
            </a:r>
            <a:r>
              <a:rPr lang="es-ES" altLang="en-US" sz="2000" dirty="0">
                <a:solidFill>
                  <a:srgbClr val="131A6D"/>
                </a:solidFill>
                <a:cs typeface="Arial" panose="020B0604020202020204" pitchFamily="34" charset="0"/>
              </a:rPr>
              <a:t>se hacen efectivos a partir del </a:t>
            </a:r>
            <a:r>
              <a:rPr lang="es-ES" altLang="en-US" sz="2000" b="1" dirty="0">
                <a:solidFill>
                  <a:srgbClr val="131A6D"/>
                </a:solidFill>
                <a:cs typeface="Arial" panose="020B0604020202020204" pitchFamily="34" charset="0"/>
              </a:rPr>
              <a:t>25º mes de incapacidad</a:t>
            </a:r>
            <a:r>
              <a:rPr lang="es-ES" altLang="en-US" sz="2000" dirty="0">
                <a:solidFill>
                  <a:srgbClr val="131A6D"/>
                </a:solidFill>
                <a:cs typeface="Arial" panose="020B0604020202020204" pitchFamily="34" charset="0"/>
              </a:rPr>
              <a:t>. </a:t>
            </a:r>
            <a:endParaRPr lang="en-US" altLang="en-US" sz="2000" dirty="0">
              <a:solidFill>
                <a:srgbClr val="131A6D"/>
              </a:solidFill>
              <a:cs typeface="Arial" panose="020B0604020202020204" pitchFamily="34" charset="0"/>
            </a:endParaRPr>
          </a:p>
        </p:txBody>
      </p:sp>
      <p:grpSp>
        <p:nvGrpSpPr>
          <p:cNvPr id="9" name="Group 8">
            <a:extLst>
              <a:ext uri="{FF2B5EF4-FFF2-40B4-BE49-F238E27FC236}">
                <a16:creationId xmlns:a16="http://schemas.microsoft.com/office/drawing/2014/main" id="{0C039B3A-3942-49AA-950A-B004E4F9B57F}"/>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F38D0540-683D-406A-9691-B5D0532F6EAF}"/>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B27652F0-CA6B-415A-AEBD-F51B337D774B}"/>
                </a:ext>
              </a:extLst>
            </p:cNvPr>
            <p:cNvSpPr/>
            <p:nvPr/>
          </p:nvSpPr>
          <p:spPr>
            <a:xfrm>
              <a:off x="0" y="145906"/>
              <a:ext cx="2389136"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05106D7-090C-463F-AC5B-5B6B945C0B2F}"/>
                </a:ext>
              </a:extLst>
            </p:cNvPr>
            <p:cNvSpPr txBox="1"/>
            <p:nvPr/>
          </p:nvSpPr>
          <p:spPr>
            <a:xfrm>
              <a:off x="289078" y="185234"/>
              <a:ext cx="2021716" cy="338554"/>
            </a:xfrm>
            <a:prstGeom prst="rect">
              <a:avLst/>
            </a:prstGeom>
            <a:noFill/>
            <a:ln>
              <a:noFill/>
            </a:ln>
          </p:spPr>
          <p:txBody>
            <a:bodyPr wrap="square" rtlCol="0">
              <a:spAutoFit/>
            </a:bodyPr>
            <a:lstStyle/>
            <a:p>
              <a:r>
                <a:rPr lang="en-US" sz="1600" b="1" dirty="0">
                  <a:solidFill>
                    <a:schemeClr val="bg1"/>
                  </a:solidFill>
                  <a:latin typeface="+mn-lt"/>
                </a:rPr>
                <a:t>Medicare Enrollment</a:t>
              </a:r>
            </a:p>
          </p:txBody>
        </p:sp>
      </p:grpSp>
    </p:spTree>
    <p:extLst>
      <p:ext uri="{BB962C8B-B14F-4D97-AF65-F5344CB8AC3E}">
        <p14:creationId xmlns:p14="http://schemas.microsoft.com/office/powerpoint/2010/main" val="1861652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781658" y="901919"/>
            <a:ext cx="7543738" cy="5791623"/>
          </a:xfrm>
          <a:prstGeom prst="rect">
            <a:avLst/>
          </a:prstGeom>
          <a:noFill/>
          <a:effectLst/>
        </p:spPr>
        <p:txBody>
          <a:bodyPr wrap="square" lIns="45720" rIns="45720" rtlCol="0" anchor="ctr">
            <a:noAutofit/>
          </a:bodyPr>
          <a:lstStyle/>
          <a:p>
            <a:pPr eaLnBrk="1" hangingPunct="1"/>
            <a:r>
              <a:rPr lang="en-US" sz="2400" b="1" kern="0" dirty="0">
                <a:solidFill>
                  <a:srgbClr val="131A6D"/>
                </a:solidFill>
                <a:cs typeface="Arial" charset="0"/>
              </a:rPr>
              <a:t>¿</a:t>
            </a:r>
            <a:r>
              <a:rPr lang="en-US" sz="2400" b="1" kern="0" dirty="0" err="1">
                <a:solidFill>
                  <a:srgbClr val="131A6D"/>
                </a:solidFill>
                <a:cs typeface="Arial" charset="0"/>
              </a:rPr>
              <a:t>T</a:t>
            </a:r>
            <a:r>
              <a:rPr lang="en-US" altLang="en-US" sz="2400" b="1" dirty="0" err="1">
                <a:solidFill>
                  <a:srgbClr val="131A6D"/>
                </a:solidFill>
              </a:rPr>
              <a:t>odavía</a:t>
            </a:r>
            <a:r>
              <a:rPr lang="en-US" altLang="en-US" sz="2400" b="1" dirty="0">
                <a:solidFill>
                  <a:srgbClr val="131A6D"/>
                </a:solidFill>
              </a:rPr>
              <a:t> </a:t>
            </a:r>
            <a:r>
              <a:rPr lang="en-US" altLang="en-US" sz="2400" b="1" dirty="0" err="1">
                <a:solidFill>
                  <a:srgbClr val="131A6D"/>
                </a:solidFill>
              </a:rPr>
              <a:t>estás</a:t>
            </a:r>
            <a:r>
              <a:rPr lang="en-US" altLang="en-US" sz="2400" b="1" dirty="0">
                <a:solidFill>
                  <a:srgbClr val="131A6D"/>
                </a:solidFill>
              </a:rPr>
              <a:t> </a:t>
            </a:r>
            <a:r>
              <a:rPr lang="en-US" altLang="en-US" sz="2400" b="1" dirty="0" err="1">
                <a:solidFill>
                  <a:srgbClr val="131A6D"/>
                </a:solidFill>
              </a:rPr>
              <a:t>trabajando</a:t>
            </a:r>
            <a:r>
              <a:rPr lang="en-US" altLang="en-US" sz="2400" b="1" dirty="0">
                <a:solidFill>
                  <a:srgbClr val="131A6D"/>
                </a:solidFill>
              </a:rPr>
              <a:t> y/o no </a:t>
            </a:r>
            <a:r>
              <a:rPr lang="en-US" altLang="en-US" sz="2400" b="1" dirty="0" err="1">
                <a:solidFill>
                  <a:srgbClr val="131A6D"/>
                </a:solidFill>
              </a:rPr>
              <a:t>estás</a:t>
            </a:r>
            <a:r>
              <a:rPr lang="en-US" altLang="en-US" sz="2400" b="1" dirty="0">
                <a:solidFill>
                  <a:srgbClr val="131A6D"/>
                </a:solidFill>
              </a:rPr>
              <a:t> recibiendo </a:t>
            </a:r>
            <a:r>
              <a:rPr lang="en-US" altLang="en-US" sz="2400" b="1" dirty="0" err="1">
                <a:solidFill>
                  <a:srgbClr val="131A6D"/>
                </a:solidFill>
              </a:rPr>
              <a:t>Beneficios</a:t>
            </a:r>
            <a:r>
              <a:rPr lang="en-US" altLang="en-US" sz="2400" b="1" dirty="0">
                <a:solidFill>
                  <a:srgbClr val="131A6D"/>
                </a:solidFill>
              </a:rPr>
              <a:t> de Seguro Social o Junta de </a:t>
            </a:r>
            <a:r>
              <a:rPr lang="en-US" altLang="en-US" sz="2400" b="1" dirty="0" err="1">
                <a:solidFill>
                  <a:srgbClr val="131A6D"/>
                </a:solidFill>
              </a:rPr>
              <a:t>Retiro</a:t>
            </a:r>
            <a:r>
              <a:rPr lang="en-US" altLang="en-US" sz="2400" b="1" dirty="0">
                <a:solidFill>
                  <a:srgbClr val="131A6D"/>
                </a:solidFill>
              </a:rPr>
              <a:t> </a:t>
            </a:r>
            <a:r>
              <a:rPr lang="en-US" altLang="en-US" sz="2400" b="1" dirty="0" err="1">
                <a:solidFill>
                  <a:srgbClr val="131A6D"/>
                </a:solidFill>
              </a:rPr>
              <a:t>Ferroviario</a:t>
            </a:r>
            <a:r>
              <a:rPr lang="en-US" altLang="en-US" sz="2400" b="1" dirty="0">
                <a:solidFill>
                  <a:srgbClr val="131A6D"/>
                </a:solidFill>
              </a:rPr>
              <a:t>? </a:t>
            </a:r>
          </a:p>
          <a:p>
            <a:pPr eaLnBrk="1" hangingPunct="1"/>
            <a:endParaRPr lang="en-US" altLang="en-US" sz="2000" b="1" dirty="0">
              <a:solidFill>
                <a:srgbClr val="131A6D"/>
              </a:solidFill>
            </a:endParaRPr>
          </a:p>
          <a:p>
            <a:pPr eaLnBrk="1" hangingPunct="1"/>
            <a:r>
              <a:rPr lang="es-ES" sz="2000" dirty="0">
                <a:solidFill>
                  <a:srgbClr val="131A6D"/>
                </a:solidFill>
              </a:rPr>
              <a:t>Tendrás que inscribir en Medicare a través del Seguro Social o la Junta de Retiro Ferroviario. No es automático. Debes aplicar 3 meses antes de cumplir los 65.</a:t>
            </a:r>
            <a:endParaRPr lang="en-US" altLang="en-US" sz="2000" dirty="0">
              <a:solidFill>
                <a:srgbClr val="131A6D"/>
              </a:solidFill>
            </a:endParaRPr>
          </a:p>
          <a:p>
            <a:pPr eaLnBrk="1" hangingPunct="1"/>
            <a:endParaRPr lang="en-US" altLang="en-US" sz="2000" dirty="0">
              <a:solidFill>
                <a:srgbClr val="131A6D"/>
              </a:solidFill>
            </a:endParaRPr>
          </a:p>
          <a:p>
            <a:pPr eaLnBrk="1" hangingPunct="1"/>
            <a:r>
              <a:rPr lang="es-ES" altLang="en-US" sz="2000" b="1" dirty="0">
                <a:solidFill>
                  <a:srgbClr val="131A6D"/>
                </a:solidFill>
              </a:rPr>
              <a:t>Notas sobre la Parte B:</a:t>
            </a:r>
            <a:r>
              <a:rPr lang="es-ES" altLang="en-US" sz="2000" dirty="0">
                <a:solidFill>
                  <a:srgbClr val="131A6D"/>
                </a:solidFill>
              </a:rPr>
              <a:t> Tener cobertura a través del empleador o del empleador de su cónyuge podría afectar a sus derechos y a su elegibilidad para la Parte B.  Es posible que desee retrasar la inscripción en la Parte B. Consulte con el administrador de beneficios del empleador/sindicato.</a:t>
            </a:r>
            <a:endParaRPr lang="en-US" altLang="en-US" sz="2000" dirty="0">
              <a:solidFill>
                <a:srgbClr val="131A6D"/>
              </a:solidFill>
            </a:endParaRPr>
          </a:p>
          <a:p>
            <a:pPr marL="171450" indent="-171450" eaLnBrk="1" hangingPunct="1">
              <a:buFont typeface="Arial" panose="020B0604020202020204" pitchFamily="34" charset="0"/>
              <a:buChar char="•"/>
            </a:pPr>
            <a:endParaRPr lang="en-US" altLang="en-US" sz="2000" dirty="0">
              <a:solidFill>
                <a:srgbClr val="131A6D"/>
              </a:solidFill>
            </a:endParaRPr>
          </a:p>
          <a:p>
            <a:pPr eaLnBrk="1" hangingPunct="1"/>
            <a:r>
              <a:rPr lang="es-ES" altLang="en-US" sz="2000" dirty="0">
                <a:solidFill>
                  <a:srgbClr val="131A6D"/>
                </a:solidFill>
              </a:rPr>
              <a:t>Retrasar la inscripción en la Parte B de Medicare cuando es elegible, podría costarle una multa del 10% por cada período de 12 meses que no se inscribió cuando era elegible. Esta penalización se aplicará durante el tiempo que tenga la Parte B de Medicare.</a:t>
            </a:r>
            <a:endParaRPr lang="en-US" altLang="en-US" sz="2000" dirty="0">
              <a:solidFill>
                <a:srgbClr val="131A6D"/>
              </a:solidFill>
            </a:endParaRPr>
          </a:p>
          <a:p>
            <a:pPr eaLnBrk="1" hangingPunct="1"/>
            <a:endParaRPr lang="en-US" altLang="en-US" dirty="0">
              <a:solidFill>
                <a:srgbClr val="131A6D"/>
              </a:solidFill>
            </a:endParaRPr>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9" name="Group 8">
            <a:extLst>
              <a:ext uri="{FF2B5EF4-FFF2-40B4-BE49-F238E27FC236}">
                <a16:creationId xmlns:a16="http://schemas.microsoft.com/office/drawing/2014/main" id="{D799E187-3C17-46E0-9975-3AD49C6A4424}"/>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04144D28-A067-4AC9-AFDB-E7C566C64C6E}"/>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Process 11">
              <a:extLst>
                <a:ext uri="{FF2B5EF4-FFF2-40B4-BE49-F238E27FC236}">
                  <a16:creationId xmlns:a16="http://schemas.microsoft.com/office/drawing/2014/main" id="{796E7DF9-73A4-4C57-812E-CF7C79E8D390}"/>
                </a:ext>
              </a:extLst>
            </p:cNvPr>
            <p:cNvSpPr/>
            <p:nvPr/>
          </p:nvSpPr>
          <p:spPr>
            <a:xfrm>
              <a:off x="0" y="145906"/>
              <a:ext cx="2389136"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2559E78-B902-4636-AF02-62015E593AF2}"/>
                </a:ext>
              </a:extLst>
            </p:cNvPr>
            <p:cNvSpPr txBox="1"/>
            <p:nvPr/>
          </p:nvSpPr>
          <p:spPr>
            <a:xfrm>
              <a:off x="289078" y="185234"/>
              <a:ext cx="2021716" cy="338554"/>
            </a:xfrm>
            <a:prstGeom prst="rect">
              <a:avLst/>
            </a:prstGeom>
            <a:noFill/>
            <a:ln>
              <a:noFill/>
            </a:ln>
          </p:spPr>
          <p:txBody>
            <a:bodyPr wrap="square" rtlCol="0">
              <a:spAutoFit/>
            </a:bodyPr>
            <a:lstStyle/>
            <a:p>
              <a:r>
                <a:rPr lang="en-US" sz="1600" b="1" dirty="0">
                  <a:solidFill>
                    <a:schemeClr val="bg1"/>
                  </a:solidFill>
                  <a:latin typeface="+mn-lt"/>
                </a:rPr>
                <a:t>Medicare Enrollment</a:t>
              </a:r>
            </a:p>
          </p:txBody>
        </p:sp>
      </p:grpSp>
    </p:spTree>
    <p:extLst>
      <p:ext uri="{BB962C8B-B14F-4D97-AF65-F5344CB8AC3E}">
        <p14:creationId xmlns:p14="http://schemas.microsoft.com/office/powerpoint/2010/main" val="1621287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E9DB1E5B-BC1C-487A-8A3A-525F0EC4BE5E}"/>
              </a:ext>
            </a:extLst>
          </p:cNvPr>
          <p:cNvSpPr txBox="1">
            <a:spLocks noChangeArrowheads="1"/>
          </p:cNvSpPr>
          <p:nvPr/>
        </p:nvSpPr>
        <p:spPr bwMode="auto">
          <a:xfrm>
            <a:off x="0" y="914400"/>
            <a:ext cx="9144000" cy="5847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s-ES" sz="3200" b="1" kern="0" dirty="0">
                <a:solidFill>
                  <a:srgbClr val="131A6D"/>
                </a:solidFill>
                <a:cs typeface="Arial" charset="0"/>
              </a:rPr>
              <a:t>Períodos de Inscripción en Medicare</a:t>
            </a:r>
            <a:endParaRPr lang="en-US" sz="3200" b="1" kern="0" dirty="0">
              <a:solidFill>
                <a:srgbClr val="131A6D"/>
              </a:solidFill>
              <a:cs typeface="Arial" charset="0"/>
            </a:endParaRPr>
          </a:p>
        </p:txBody>
      </p:sp>
      <p:sp>
        <p:nvSpPr>
          <p:cNvPr id="19" name="TextBox 18">
            <a:extLst>
              <a:ext uri="{FF2B5EF4-FFF2-40B4-BE49-F238E27FC236}">
                <a16:creationId xmlns:a16="http://schemas.microsoft.com/office/drawing/2014/main" id="{981DCA4B-E937-4B29-8051-E949B6068F52}"/>
              </a:ext>
            </a:extLst>
          </p:cNvPr>
          <p:cNvSpPr txBox="1"/>
          <p:nvPr/>
        </p:nvSpPr>
        <p:spPr>
          <a:xfrm>
            <a:off x="685800" y="3507090"/>
            <a:ext cx="7772400" cy="3505200"/>
          </a:xfrm>
          <a:prstGeom prst="rect">
            <a:avLst/>
          </a:prstGeom>
          <a:noFill/>
          <a:effectLst/>
        </p:spPr>
        <p:txBody>
          <a:bodyPr wrap="square" lIns="45720" rIns="45720" rtlCol="0" anchor="ctr">
            <a:noAutofit/>
          </a:bodyPr>
          <a:lstStyle/>
          <a:p>
            <a:pPr algn="ctr" eaLnBrk="1" hangingPunct="1">
              <a:spcBef>
                <a:spcPts val="300"/>
              </a:spcBef>
            </a:pPr>
            <a:r>
              <a:rPr lang="en-US" altLang="en-US" sz="2000" b="1" dirty="0">
                <a:solidFill>
                  <a:srgbClr val="131A6D"/>
                </a:solidFill>
              </a:rPr>
              <a:t>Período Especial de Inscripción(SEP)</a:t>
            </a:r>
          </a:p>
          <a:p>
            <a:pPr algn="ctr" eaLnBrk="1" hangingPunct="1">
              <a:spcBef>
                <a:spcPts val="300"/>
              </a:spcBef>
            </a:pPr>
            <a:r>
              <a:rPr lang="en-US" altLang="en-US" sz="2000" b="1" dirty="0">
                <a:solidFill>
                  <a:srgbClr val="131A6D"/>
                </a:solidFill>
              </a:rPr>
              <a:t>    </a:t>
            </a:r>
            <a:r>
              <a:rPr lang="en-US" altLang="en-US" sz="2000" dirty="0">
                <a:solidFill>
                  <a:srgbClr val="131A6D"/>
                </a:solidFill>
              </a:rPr>
              <a:t>El </a:t>
            </a:r>
            <a:r>
              <a:rPr lang="es-ES" altLang="en-US" sz="2000" dirty="0">
                <a:solidFill>
                  <a:srgbClr val="131A6D"/>
                </a:solidFill>
              </a:rPr>
              <a:t>período de 8 meses que comienza el mes después de que</a:t>
            </a:r>
          </a:p>
          <a:p>
            <a:pPr algn="ctr" eaLnBrk="1" hangingPunct="1">
              <a:spcBef>
                <a:spcPts val="300"/>
              </a:spcBef>
            </a:pPr>
            <a:r>
              <a:rPr lang="es-ES" altLang="en-US" sz="2000" dirty="0">
                <a:solidFill>
                  <a:srgbClr val="131A6D"/>
                </a:solidFill>
              </a:rPr>
              <a:t>termine su empleo o la cobertura, lo que ocurra primero</a:t>
            </a:r>
          </a:p>
          <a:p>
            <a:pPr algn="ctr" eaLnBrk="1" hangingPunct="1">
              <a:spcBef>
                <a:spcPts val="300"/>
              </a:spcBef>
            </a:pPr>
            <a:endParaRPr lang="en-US" altLang="en-US" sz="2000" b="1" dirty="0">
              <a:solidFill>
                <a:srgbClr val="131A6D"/>
              </a:solidFill>
            </a:endParaRPr>
          </a:p>
          <a:p>
            <a:pPr algn="ctr" eaLnBrk="1" hangingPunct="1">
              <a:spcBef>
                <a:spcPts val="300"/>
              </a:spcBef>
            </a:pPr>
            <a:r>
              <a:rPr lang="en-US" altLang="en-US" sz="2000" b="1" dirty="0">
                <a:solidFill>
                  <a:srgbClr val="131A6D"/>
                </a:solidFill>
              </a:rPr>
              <a:t>Período General de Inscripción (GEP)</a:t>
            </a:r>
          </a:p>
          <a:p>
            <a:pPr algn="ctr" eaLnBrk="1" hangingPunct="1">
              <a:spcBef>
                <a:spcPts val="300"/>
              </a:spcBef>
            </a:pPr>
            <a:r>
              <a:rPr lang="en-US" altLang="en-US" sz="2000" dirty="0">
                <a:solidFill>
                  <a:srgbClr val="131A6D"/>
                </a:solidFill>
              </a:rPr>
              <a:t>   </a:t>
            </a:r>
            <a:r>
              <a:rPr lang="es-ES" altLang="en-US" sz="2000" dirty="0">
                <a:solidFill>
                  <a:srgbClr val="131A6D"/>
                </a:solidFill>
              </a:rPr>
              <a:t>1 de enero al 31 de marzo de cada año. Su cobertura comenzará el 1 de julio</a:t>
            </a:r>
            <a:r>
              <a:rPr lang="en-US" altLang="en-US" sz="2000" dirty="0">
                <a:solidFill>
                  <a:srgbClr val="131A6D"/>
                </a:solidFill>
              </a:rPr>
              <a:t>. </a:t>
            </a:r>
            <a:r>
              <a:rPr lang="es-ES" altLang="en-US" sz="2000" dirty="0">
                <a:solidFill>
                  <a:srgbClr val="131A6D"/>
                </a:solidFill>
              </a:rPr>
              <a:t>Penalización del 10% por cada 12 meses que usted fue elegible pero no se inscribió.</a:t>
            </a:r>
            <a:endParaRPr lang="en-US" altLang="en-US" sz="2000" dirty="0">
              <a:solidFill>
                <a:srgbClr val="131A6D"/>
              </a:solidFill>
            </a:endParaRPr>
          </a:p>
        </p:txBody>
      </p:sp>
      <p:grpSp>
        <p:nvGrpSpPr>
          <p:cNvPr id="3" name="Group 2">
            <a:extLst>
              <a:ext uri="{FF2B5EF4-FFF2-40B4-BE49-F238E27FC236}">
                <a16:creationId xmlns:a16="http://schemas.microsoft.com/office/drawing/2014/main" id="{1117715F-4684-43D9-8CFE-9B5EFBE86088}"/>
              </a:ext>
            </a:extLst>
          </p:cNvPr>
          <p:cNvGrpSpPr/>
          <p:nvPr/>
        </p:nvGrpSpPr>
        <p:grpSpPr>
          <a:xfrm>
            <a:off x="2552700" y="1978729"/>
            <a:ext cx="4038600" cy="685800"/>
            <a:chOff x="4953000" y="1539876"/>
            <a:chExt cx="4038600" cy="685800"/>
          </a:xfrm>
        </p:grpSpPr>
        <p:pic>
          <p:nvPicPr>
            <p:cNvPr id="20" name="Picture 19">
              <a:extLst>
                <a:ext uri="{FF2B5EF4-FFF2-40B4-BE49-F238E27FC236}">
                  <a16:creationId xmlns:a16="http://schemas.microsoft.com/office/drawing/2014/main" id="{1F5FF97A-FC12-4FF0-8BF8-C57879A909AE}"/>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6616793" y="1539876"/>
              <a:ext cx="685800" cy="685800"/>
            </a:xfrm>
            <a:prstGeom prst="rect">
              <a:avLst/>
            </a:prstGeom>
            <a:noFill/>
          </p:spPr>
        </p:pic>
        <p:pic>
          <p:nvPicPr>
            <p:cNvPr id="21" name="Picture 20">
              <a:extLst>
                <a:ext uri="{FF2B5EF4-FFF2-40B4-BE49-F238E27FC236}">
                  <a16:creationId xmlns:a16="http://schemas.microsoft.com/office/drawing/2014/main" id="{EB168371-0F72-499C-A37D-929B55119DB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467600" y="1734787"/>
              <a:ext cx="457200" cy="457200"/>
            </a:xfrm>
            <a:prstGeom prst="rect">
              <a:avLst/>
            </a:prstGeom>
            <a:noFill/>
          </p:spPr>
        </p:pic>
        <p:pic>
          <p:nvPicPr>
            <p:cNvPr id="22" name="Picture 21">
              <a:extLst>
                <a:ext uri="{FF2B5EF4-FFF2-40B4-BE49-F238E27FC236}">
                  <a16:creationId xmlns:a16="http://schemas.microsoft.com/office/drawing/2014/main" id="{B6A55654-8AEE-4631-8D20-96937C7ADE26}"/>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8001000" y="1734787"/>
              <a:ext cx="457200" cy="457200"/>
            </a:xfrm>
            <a:prstGeom prst="rect">
              <a:avLst/>
            </a:prstGeom>
            <a:noFill/>
          </p:spPr>
        </p:pic>
        <p:pic>
          <p:nvPicPr>
            <p:cNvPr id="23" name="Picture 22">
              <a:extLst>
                <a:ext uri="{FF2B5EF4-FFF2-40B4-BE49-F238E27FC236}">
                  <a16:creationId xmlns:a16="http://schemas.microsoft.com/office/drawing/2014/main" id="{2C868D0F-59C1-4646-8178-4E192BFBF3DE}"/>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8534400" y="1734787"/>
              <a:ext cx="457200" cy="457200"/>
            </a:xfrm>
            <a:prstGeom prst="rect">
              <a:avLst/>
            </a:prstGeom>
            <a:noFill/>
          </p:spPr>
        </p:pic>
        <p:pic>
          <p:nvPicPr>
            <p:cNvPr id="24" name="Picture 23">
              <a:extLst>
                <a:ext uri="{FF2B5EF4-FFF2-40B4-BE49-F238E27FC236}">
                  <a16:creationId xmlns:a16="http://schemas.microsoft.com/office/drawing/2014/main" id="{A5964F99-F378-488F-9B65-E04B7DA8BE2E}"/>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953000" y="1734787"/>
              <a:ext cx="457200" cy="457200"/>
            </a:xfrm>
            <a:prstGeom prst="rect">
              <a:avLst/>
            </a:prstGeom>
            <a:noFill/>
          </p:spPr>
        </p:pic>
        <p:pic>
          <p:nvPicPr>
            <p:cNvPr id="25" name="Picture 24">
              <a:extLst>
                <a:ext uri="{FF2B5EF4-FFF2-40B4-BE49-F238E27FC236}">
                  <a16:creationId xmlns:a16="http://schemas.microsoft.com/office/drawing/2014/main" id="{2EEF5063-ABAA-4C78-9DA7-8124FB24A39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486400" y="1734787"/>
              <a:ext cx="457200" cy="457200"/>
            </a:xfrm>
            <a:prstGeom prst="rect">
              <a:avLst/>
            </a:prstGeom>
            <a:noFill/>
          </p:spPr>
        </p:pic>
        <p:pic>
          <p:nvPicPr>
            <p:cNvPr id="26" name="Picture 25">
              <a:extLst>
                <a:ext uri="{FF2B5EF4-FFF2-40B4-BE49-F238E27FC236}">
                  <a16:creationId xmlns:a16="http://schemas.microsoft.com/office/drawing/2014/main" id="{B0845814-2D98-432F-A2BE-657BB8446DC8}"/>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019800" y="1734787"/>
              <a:ext cx="457200" cy="457200"/>
            </a:xfrm>
            <a:prstGeom prst="rect">
              <a:avLst/>
            </a:prstGeom>
            <a:noFill/>
          </p:spPr>
        </p:pic>
      </p:grpSp>
      <p:sp>
        <p:nvSpPr>
          <p:cNvPr id="2" name="TextBox 1">
            <a:extLst>
              <a:ext uri="{FF2B5EF4-FFF2-40B4-BE49-F238E27FC236}">
                <a16:creationId xmlns:a16="http://schemas.microsoft.com/office/drawing/2014/main" id="{7D676FB9-A3EC-44CE-8B9E-8900C6C17B35}"/>
              </a:ext>
            </a:extLst>
          </p:cNvPr>
          <p:cNvSpPr txBox="1"/>
          <p:nvPr/>
        </p:nvSpPr>
        <p:spPr>
          <a:xfrm>
            <a:off x="1567446" y="2630840"/>
            <a:ext cx="6009108" cy="1254189"/>
          </a:xfrm>
          <a:prstGeom prst="rect">
            <a:avLst/>
          </a:prstGeom>
          <a:noFill/>
        </p:spPr>
        <p:txBody>
          <a:bodyPr wrap="square" rtlCol="0">
            <a:spAutoFit/>
          </a:bodyPr>
          <a:lstStyle/>
          <a:p>
            <a:pPr algn="ctr" eaLnBrk="1" hangingPunct="1">
              <a:spcBef>
                <a:spcPct val="50000"/>
              </a:spcBef>
            </a:pPr>
            <a:endParaRPr lang="en-US" altLang="en-US" sz="800" b="1" dirty="0">
              <a:solidFill>
                <a:srgbClr val="131A6D"/>
              </a:solidFill>
            </a:endParaRPr>
          </a:p>
          <a:p>
            <a:pPr algn="ctr" eaLnBrk="1" hangingPunct="1">
              <a:spcBef>
                <a:spcPts val="300"/>
              </a:spcBef>
            </a:pPr>
            <a:r>
              <a:rPr lang="en-US" altLang="en-US" sz="2000" b="1" dirty="0">
                <a:solidFill>
                  <a:srgbClr val="131A6D"/>
                </a:solidFill>
              </a:rPr>
              <a:t>Período </a:t>
            </a:r>
            <a:r>
              <a:rPr lang="en-US" altLang="en-US" sz="2000" b="1" dirty="0" err="1">
                <a:solidFill>
                  <a:srgbClr val="131A6D"/>
                </a:solidFill>
              </a:rPr>
              <a:t>Inicial</a:t>
            </a:r>
            <a:r>
              <a:rPr lang="en-US" altLang="en-US" sz="2000" b="1" dirty="0">
                <a:solidFill>
                  <a:srgbClr val="131A6D"/>
                </a:solidFill>
              </a:rPr>
              <a:t> de Inscripción (IEP)</a:t>
            </a:r>
          </a:p>
          <a:p>
            <a:pPr algn="ctr" eaLnBrk="1" hangingPunct="1">
              <a:spcBef>
                <a:spcPts val="300"/>
              </a:spcBef>
            </a:pPr>
            <a:r>
              <a:rPr lang="es-ES" altLang="en-US" sz="2000" dirty="0">
                <a:solidFill>
                  <a:srgbClr val="131A6D"/>
                </a:solidFill>
              </a:rPr>
              <a:t>El período de 7 meses alrededor del mes que cumpla 65 años</a:t>
            </a:r>
            <a:endParaRPr lang="en-US" dirty="0"/>
          </a:p>
        </p:txBody>
      </p:sp>
      <p:grpSp>
        <p:nvGrpSpPr>
          <p:cNvPr id="17" name="Group 16">
            <a:extLst>
              <a:ext uri="{FF2B5EF4-FFF2-40B4-BE49-F238E27FC236}">
                <a16:creationId xmlns:a16="http://schemas.microsoft.com/office/drawing/2014/main" id="{D81CB820-4409-4295-96E4-DB6100B96B7D}"/>
              </a:ext>
            </a:extLst>
          </p:cNvPr>
          <p:cNvGrpSpPr/>
          <p:nvPr/>
        </p:nvGrpSpPr>
        <p:grpSpPr>
          <a:xfrm>
            <a:off x="0" y="145906"/>
            <a:ext cx="9143999" cy="390703"/>
            <a:chOff x="0" y="145906"/>
            <a:chExt cx="9143999" cy="390703"/>
          </a:xfrm>
        </p:grpSpPr>
        <p:sp>
          <p:nvSpPr>
            <p:cNvPr id="18" name="Flowchart: Process 17">
              <a:extLst>
                <a:ext uri="{FF2B5EF4-FFF2-40B4-BE49-F238E27FC236}">
                  <a16:creationId xmlns:a16="http://schemas.microsoft.com/office/drawing/2014/main" id="{3977A9D4-66FF-4BF8-8DEB-E86130E3EB5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BC9C546A-C2EA-4CE1-B949-B5F074320D7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8" name="Flowchart: Process 27">
              <a:extLst>
                <a:ext uri="{FF2B5EF4-FFF2-40B4-BE49-F238E27FC236}">
                  <a16:creationId xmlns:a16="http://schemas.microsoft.com/office/drawing/2014/main" id="{9ABA6EC9-FAF0-4AEF-9BE4-AB05706D6CB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0508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in a room&#10;&#10;Description automatically generated with medium confidence">
            <a:extLst>
              <a:ext uri="{FF2B5EF4-FFF2-40B4-BE49-F238E27FC236}">
                <a16:creationId xmlns:a16="http://schemas.microsoft.com/office/drawing/2014/main" id="{9B4FBDAF-5EA5-4081-88C6-A680EA5F46E9}"/>
              </a:ext>
            </a:extLst>
          </p:cNvPr>
          <p:cNvPicPr>
            <a:picLocks noChangeAspect="1"/>
          </p:cNvPicPr>
          <p:nvPr/>
        </p:nvPicPr>
        <p:blipFill rotWithShape="1">
          <a:blip r:embed="rId3">
            <a:extLst>
              <a:ext uri="{28A0092B-C50C-407E-A947-70E740481C1C}">
                <a14:useLocalDpi xmlns:a14="http://schemas.microsoft.com/office/drawing/2010/main" val="0"/>
              </a:ext>
            </a:extLst>
          </a:blip>
          <a:srcRect l="5563" t="9511" b="18479"/>
          <a:stretch/>
        </p:blipFill>
        <p:spPr>
          <a:xfrm>
            <a:off x="0" y="1447800"/>
            <a:ext cx="9144000" cy="4648200"/>
          </a:xfrm>
          <a:prstGeom prst="rect">
            <a:avLst/>
          </a:prstGeom>
        </p:spPr>
      </p:pic>
      <p:sp>
        <p:nvSpPr>
          <p:cNvPr id="6" name="Rectangle 5">
            <a:extLst>
              <a:ext uri="{FF2B5EF4-FFF2-40B4-BE49-F238E27FC236}">
                <a16:creationId xmlns:a16="http://schemas.microsoft.com/office/drawing/2014/main" id="{EB00F64A-E2C1-4A66-838A-B424194E4D5F}"/>
              </a:ext>
            </a:extLst>
          </p:cNvPr>
          <p:cNvSpPr/>
          <p:nvPr/>
        </p:nvSpPr>
        <p:spPr>
          <a:xfrm>
            <a:off x="1295400" y="2705100"/>
            <a:ext cx="6705600" cy="2133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3DD818-658A-4E49-B982-B05E3266A2FC}"/>
              </a:ext>
            </a:extLst>
          </p:cNvPr>
          <p:cNvSpPr txBox="1"/>
          <p:nvPr/>
        </p:nvSpPr>
        <p:spPr>
          <a:xfrm>
            <a:off x="1295400" y="3310235"/>
            <a:ext cx="6705600" cy="923330"/>
          </a:xfrm>
          <a:prstGeom prst="rect">
            <a:avLst/>
          </a:prstGeom>
          <a:noFill/>
        </p:spPr>
        <p:txBody>
          <a:bodyPr wrap="square" rtlCol="0">
            <a:spAutoFit/>
          </a:bodyPr>
          <a:lstStyle/>
          <a:p>
            <a:pPr algn="ctr"/>
            <a:r>
              <a:rPr lang="en-US" sz="5400" dirty="0">
                <a:solidFill>
                  <a:srgbClr val="131A6D"/>
                </a:solidFill>
              </a:rPr>
              <a:t>Parte A: Hospital</a:t>
            </a:r>
          </a:p>
        </p:txBody>
      </p:sp>
      <p:grpSp>
        <p:nvGrpSpPr>
          <p:cNvPr id="10" name="Group 9">
            <a:extLst>
              <a:ext uri="{FF2B5EF4-FFF2-40B4-BE49-F238E27FC236}">
                <a16:creationId xmlns:a16="http://schemas.microsoft.com/office/drawing/2014/main" id="{EDE57A97-116B-4D9F-9B9C-C0350B293D47}"/>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DAB2FCE3-7C05-422E-BDE2-AEC8494114F0}"/>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CF507A1-2948-4B86-8CAD-B0ED4B8CB72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3" name="Flowchart: Process 12">
              <a:extLst>
                <a:ext uri="{FF2B5EF4-FFF2-40B4-BE49-F238E27FC236}">
                  <a16:creationId xmlns:a16="http://schemas.microsoft.com/office/drawing/2014/main" id="{BFA9F50C-1679-4817-83B7-E833FE57841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2970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3" y="1776076"/>
            <a:ext cx="3831595" cy="3718309"/>
          </a:xfrm>
          <a:prstGeom prst="rect">
            <a:avLst/>
          </a:prstGeom>
          <a:noFill/>
          <a:effectLst/>
        </p:spPr>
        <p:txBody>
          <a:bodyPr wrap="square" lIns="45720" rIns="45720" rtlCol="0" anchor="ctr">
            <a:noAutofit/>
          </a:bodyPr>
          <a:lstStyle/>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s-ES" dirty="0">
                <a:solidFill>
                  <a:srgbClr val="131A6D"/>
                </a:solidFill>
              </a:rPr>
              <a:t>Atención Hospitalaria </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err="1">
                <a:solidFill>
                  <a:srgbClr val="131A6D"/>
                </a:solidFill>
              </a:rPr>
              <a:t>Centros</a:t>
            </a:r>
            <a:r>
              <a:rPr lang="en-US" dirty="0">
                <a:solidFill>
                  <a:srgbClr val="131A6D"/>
                </a:solidFill>
              </a:rPr>
              <a:t> de </a:t>
            </a:r>
            <a:r>
              <a:rPr lang="en-US" dirty="0" err="1">
                <a:solidFill>
                  <a:srgbClr val="131A6D"/>
                </a:solidFill>
              </a:rPr>
              <a:t>Rehabilitaci</a:t>
            </a:r>
            <a:r>
              <a:rPr lang="es-ES" sz="1800" b="0" i="0" u="none" strike="noStrike" dirty="0" err="1">
                <a:solidFill>
                  <a:srgbClr val="000000"/>
                </a:solidFill>
                <a:effectLst/>
                <a:latin typeface="Arial" panose="020B0604020202020204" pitchFamily="34" charset="0"/>
              </a:rPr>
              <a:t>ó</a:t>
            </a:r>
            <a:r>
              <a:rPr lang="en-US" dirty="0">
                <a:solidFill>
                  <a:srgbClr val="131A6D"/>
                </a:solidFill>
              </a:rPr>
              <a:t>n</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err="1">
                <a:solidFill>
                  <a:srgbClr val="131A6D"/>
                </a:solidFill>
              </a:rPr>
              <a:t>Cuidado</a:t>
            </a:r>
            <a:r>
              <a:rPr lang="en-US" dirty="0">
                <a:solidFill>
                  <a:srgbClr val="131A6D"/>
                </a:solidFill>
              </a:rPr>
              <a:t> a Largo </a:t>
            </a:r>
            <a:r>
              <a:rPr lang="en-US" dirty="0" err="1">
                <a:solidFill>
                  <a:srgbClr val="131A6D"/>
                </a:solidFill>
              </a:rPr>
              <a:t>Plazo</a:t>
            </a:r>
            <a:r>
              <a:rPr lang="en-US" dirty="0">
                <a:solidFill>
                  <a:srgbClr val="131A6D"/>
                </a:solidFill>
              </a:rPr>
              <a:t>- </a:t>
            </a:r>
            <a:r>
              <a:rPr lang="en-US" dirty="0" err="1">
                <a:solidFill>
                  <a:srgbClr val="131A6D"/>
                </a:solidFill>
              </a:rPr>
              <a:t>en</a:t>
            </a:r>
            <a:r>
              <a:rPr lang="en-US" dirty="0">
                <a:solidFill>
                  <a:srgbClr val="131A6D"/>
                </a:solidFill>
              </a:rPr>
              <a:t> el Hospital</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Centro de </a:t>
            </a:r>
            <a:r>
              <a:rPr lang="en-US" dirty="0" err="1">
                <a:solidFill>
                  <a:srgbClr val="131A6D"/>
                </a:solidFill>
              </a:rPr>
              <a:t>Enfermeria</a:t>
            </a:r>
            <a:r>
              <a:rPr lang="en-US" dirty="0">
                <a:solidFill>
                  <a:srgbClr val="131A6D"/>
                </a:solidFill>
              </a:rPr>
              <a:t> </a:t>
            </a:r>
            <a:r>
              <a:rPr lang="en-US" dirty="0" err="1">
                <a:solidFill>
                  <a:srgbClr val="131A6D"/>
                </a:solidFill>
              </a:rPr>
              <a:t>Especializada</a:t>
            </a:r>
            <a:r>
              <a:rPr lang="en-US" dirty="0">
                <a:solidFill>
                  <a:srgbClr val="131A6D"/>
                </a:solidFill>
              </a:rPr>
              <a:t> (SNF) </a:t>
            </a: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err="1">
                <a:solidFill>
                  <a:srgbClr val="131A6D"/>
                </a:solidFill>
              </a:rPr>
              <a:t>Hospicio</a:t>
            </a:r>
            <a:endParaRPr lang="en-US" dirty="0">
              <a:solidFill>
                <a:srgbClr val="131A6D"/>
              </a:solidFill>
            </a:endParaRP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err="1">
                <a:solidFill>
                  <a:srgbClr val="131A6D"/>
                </a:solidFill>
              </a:rPr>
              <a:t>Atención</a:t>
            </a:r>
            <a:r>
              <a:rPr lang="en-US" dirty="0">
                <a:solidFill>
                  <a:srgbClr val="131A6D"/>
                </a:solidFill>
              </a:rPr>
              <a:t> </a:t>
            </a:r>
            <a:r>
              <a:rPr lang="en-US" dirty="0" err="1">
                <a:solidFill>
                  <a:srgbClr val="131A6D"/>
                </a:solidFill>
              </a:rPr>
              <a:t>Médica</a:t>
            </a:r>
            <a:r>
              <a:rPr lang="en-US" dirty="0">
                <a:solidFill>
                  <a:srgbClr val="131A6D"/>
                </a:solidFill>
              </a:rPr>
              <a:t> a </a:t>
            </a:r>
            <a:r>
              <a:rPr lang="en-US" dirty="0" err="1">
                <a:solidFill>
                  <a:srgbClr val="131A6D"/>
                </a:solidFill>
              </a:rPr>
              <a:t>Domicilio</a:t>
            </a:r>
            <a:endParaRPr lang="en-US" dirty="0">
              <a:solidFill>
                <a:srgbClr val="131A6D"/>
              </a:solidFill>
            </a:endParaRPr>
          </a:p>
          <a:p>
            <a:pPr marL="285750" marR="0" lvl="0" indent="-285750" defTabSz="914400" rtl="0" eaLnBrk="1" fontAlgn="auto" latinLnBrk="0" hangingPunct="1">
              <a:lnSpc>
                <a:spcPct val="150000"/>
              </a:lnSpc>
              <a:spcBef>
                <a:spcPts val="700"/>
              </a:spcBef>
              <a:spcAft>
                <a:spcPts val="0"/>
              </a:spcAft>
              <a:buClrTx/>
              <a:buSzTx/>
              <a:buFont typeface="Arial" panose="020B0604020202020204" pitchFamily="34" charset="0"/>
              <a:buChar char="•"/>
              <a:tabLst/>
              <a:defRPr/>
            </a:pPr>
            <a:r>
              <a:rPr lang="en-US" dirty="0">
                <a:solidFill>
                  <a:srgbClr val="131A6D"/>
                </a:solidFill>
              </a:rPr>
              <a:t>Sangre</a:t>
            </a:r>
          </a:p>
        </p:txBody>
      </p:sp>
      <p:sp>
        <p:nvSpPr>
          <p:cNvPr id="9" name="TextBox 8">
            <a:extLst>
              <a:ext uri="{FF2B5EF4-FFF2-40B4-BE49-F238E27FC236}">
                <a16:creationId xmlns:a16="http://schemas.microsoft.com/office/drawing/2014/main" id="{B9DE2774-0782-4781-87AB-214C414207EF}"/>
              </a:ext>
            </a:extLst>
          </p:cNvPr>
          <p:cNvSpPr txBox="1"/>
          <p:nvPr/>
        </p:nvSpPr>
        <p:spPr>
          <a:xfrm>
            <a:off x="1752600" y="1066800"/>
            <a:ext cx="5867400" cy="584775"/>
          </a:xfrm>
          <a:prstGeom prst="rect">
            <a:avLst/>
          </a:prstGeom>
          <a:noFill/>
          <a:effectLst/>
        </p:spPr>
        <p:txBody>
          <a:bodyPr wrap="square">
            <a:spAutoFit/>
          </a:bodyPr>
          <a:lstStyle/>
          <a:p>
            <a:pPr algn="ctr"/>
            <a:r>
              <a:rPr lang="en-US" altLang="en-US" sz="3200" b="1" dirty="0">
                <a:solidFill>
                  <a:srgbClr val="000066"/>
                </a:solidFill>
              </a:rPr>
              <a:t>Parte A - Hospital</a:t>
            </a:r>
            <a:r>
              <a:rPr lang="en-US" altLang="en-US" sz="3200" b="1" dirty="0"/>
              <a:t> </a:t>
            </a:r>
            <a:endParaRPr lang="en-US" sz="3200" dirty="0"/>
          </a:p>
        </p:txBody>
      </p:sp>
      <p:pic>
        <p:nvPicPr>
          <p:cNvPr id="3" name="Picture 2" descr="A picture containing wall, floor, indoor, room&#10;&#10;Description automatically generated">
            <a:extLst>
              <a:ext uri="{FF2B5EF4-FFF2-40B4-BE49-F238E27FC236}">
                <a16:creationId xmlns:a16="http://schemas.microsoft.com/office/drawing/2014/main" id="{D323256D-6E3A-468B-9973-2E72AA92112B}"/>
              </a:ext>
            </a:extLst>
          </p:cNvPr>
          <p:cNvPicPr>
            <a:picLocks noChangeAspect="1"/>
          </p:cNvPicPr>
          <p:nvPr/>
        </p:nvPicPr>
        <p:blipFill rotWithShape="1">
          <a:blip r:embed="rId3">
            <a:extLst>
              <a:ext uri="{28A0092B-C50C-407E-A947-70E740481C1C}">
                <a14:useLocalDpi xmlns:a14="http://schemas.microsoft.com/office/drawing/2010/main" val="0"/>
              </a:ext>
            </a:extLst>
          </a:blip>
          <a:srcRect t="778" r="21428" b="1490"/>
          <a:stretch/>
        </p:blipFill>
        <p:spPr>
          <a:xfrm>
            <a:off x="5263137" y="2028094"/>
            <a:ext cx="3352800" cy="2502187"/>
          </a:xfrm>
          <a:prstGeom prst="rect">
            <a:avLst/>
          </a:prstGeom>
        </p:spPr>
      </p:pic>
      <p:sp>
        <p:nvSpPr>
          <p:cNvPr id="11" name="TextBox 10">
            <a:extLst>
              <a:ext uri="{FF2B5EF4-FFF2-40B4-BE49-F238E27FC236}">
                <a16:creationId xmlns:a16="http://schemas.microsoft.com/office/drawing/2014/main" id="{AC4E5815-2673-4B28-9FB3-640965DC5186}"/>
              </a:ext>
            </a:extLst>
          </p:cNvPr>
          <p:cNvSpPr txBox="1"/>
          <p:nvPr/>
        </p:nvSpPr>
        <p:spPr>
          <a:xfrm>
            <a:off x="1943100" y="5868416"/>
            <a:ext cx="5257800" cy="861774"/>
          </a:xfrm>
          <a:prstGeom prst="rect">
            <a:avLst/>
          </a:prstGeom>
          <a:noFill/>
        </p:spPr>
        <p:txBody>
          <a:bodyPr wrap="square" rtlCol="0">
            <a:spAutoFit/>
          </a:bodyPr>
          <a:lstStyle/>
          <a:p>
            <a:pPr algn="ctr"/>
            <a:r>
              <a:rPr lang="en-US" sz="1600" b="1" i="1" dirty="0">
                <a:solidFill>
                  <a:srgbClr val="131A6D"/>
                </a:solidFill>
                <a:cs typeface="Arial" panose="020B0604020202020204" pitchFamily="34" charset="0"/>
              </a:rPr>
              <a:t>(</a:t>
            </a:r>
            <a:r>
              <a:rPr lang="es-ES" sz="1600" b="1" i="1" dirty="0">
                <a:solidFill>
                  <a:srgbClr val="131A6D"/>
                </a:solidFill>
                <a:cs typeface="Arial" panose="020B0604020202020204" pitchFamily="34" charset="0"/>
              </a:rPr>
              <a:t>Cuidados a Largo Plazo en residencias de ancianos </a:t>
            </a:r>
            <a:r>
              <a:rPr lang="en-US" sz="1600" b="1" i="1" dirty="0">
                <a:solidFill>
                  <a:srgbClr val="131A6D"/>
                </a:solidFill>
                <a:cs typeface="Arial" panose="020B0604020202020204" pitchFamily="34" charset="0"/>
              </a:rPr>
              <a:t>NO </a:t>
            </a:r>
            <a:r>
              <a:rPr lang="en-US" sz="1600" b="1" i="1" dirty="0" err="1">
                <a:solidFill>
                  <a:srgbClr val="131A6D"/>
                </a:solidFill>
                <a:cs typeface="Arial" panose="020B0604020202020204" pitchFamily="34" charset="0"/>
              </a:rPr>
              <a:t>estan</a:t>
            </a:r>
            <a:r>
              <a:rPr lang="en-US" sz="1600" b="1" i="1" dirty="0">
                <a:solidFill>
                  <a:srgbClr val="131A6D"/>
                </a:solidFill>
                <a:cs typeface="Arial" panose="020B0604020202020204" pitchFamily="34" charset="0"/>
              </a:rPr>
              <a:t> </a:t>
            </a:r>
            <a:r>
              <a:rPr lang="en-US" sz="1600" b="1" i="1" dirty="0" err="1">
                <a:solidFill>
                  <a:srgbClr val="131A6D"/>
                </a:solidFill>
                <a:cs typeface="Arial" panose="020B0604020202020204" pitchFamily="34" charset="0"/>
              </a:rPr>
              <a:t>cubiertos</a:t>
            </a:r>
            <a:r>
              <a:rPr lang="en-US" sz="1600" b="1" i="1" dirty="0">
                <a:solidFill>
                  <a:srgbClr val="131A6D"/>
                </a:solidFill>
                <a:cs typeface="Arial" panose="020B0604020202020204" pitchFamily="34" charset="0"/>
              </a:rPr>
              <a:t>)</a:t>
            </a:r>
          </a:p>
          <a:p>
            <a:endParaRPr lang="en-US" dirty="0"/>
          </a:p>
        </p:txBody>
      </p:sp>
      <p:grpSp>
        <p:nvGrpSpPr>
          <p:cNvPr id="12" name="Group 11">
            <a:extLst>
              <a:ext uri="{FF2B5EF4-FFF2-40B4-BE49-F238E27FC236}">
                <a16:creationId xmlns:a16="http://schemas.microsoft.com/office/drawing/2014/main" id="{DB1D934C-9744-4EC2-B50C-5B58DBCAFF53}"/>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2B533070-F608-4504-BA53-CCF74965E7C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7BEC74C-1B89-4E2E-9CB5-1B9CA4BB3A8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5" name="Flowchart: Process 14">
              <a:extLst>
                <a:ext uri="{FF2B5EF4-FFF2-40B4-BE49-F238E27FC236}">
                  <a16:creationId xmlns:a16="http://schemas.microsoft.com/office/drawing/2014/main" id="{E72E16C8-350B-4836-9256-6962236D4DBC}"/>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77874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6F7E07F-C2EE-43FE-82B4-7EEDB7A29963}"/>
              </a:ext>
            </a:extLst>
          </p:cNvPr>
          <p:cNvSpPr txBox="1"/>
          <p:nvPr/>
        </p:nvSpPr>
        <p:spPr>
          <a:xfrm>
            <a:off x="1638300" y="1015425"/>
            <a:ext cx="5867400" cy="584775"/>
          </a:xfrm>
          <a:prstGeom prst="rect">
            <a:avLst/>
          </a:prstGeom>
          <a:noFill/>
          <a:effectLst/>
        </p:spPr>
        <p:txBody>
          <a:bodyPr wrap="square">
            <a:spAutoFit/>
          </a:bodyPr>
          <a:lstStyle/>
          <a:p>
            <a:pPr algn="ctr"/>
            <a:r>
              <a:rPr lang="en-US" altLang="en-US" sz="3200" b="1" dirty="0">
                <a:solidFill>
                  <a:srgbClr val="000066"/>
                </a:solidFill>
              </a:rPr>
              <a:t>Prima de la Parte A </a:t>
            </a:r>
            <a:r>
              <a:rPr lang="en-US" altLang="en-US" sz="3200" b="1" dirty="0"/>
              <a:t> </a:t>
            </a:r>
            <a:endParaRPr lang="en-US" sz="3200" dirty="0"/>
          </a:p>
        </p:txBody>
      </p:sp>
      <p:pic>
        <p:nvPicPr>
          <p:cNvPr id="6" name="Picture 5" descr="A person and person looking at a computer&#10;&#10;Description automatically generated with medium confidence">
            <a:extLst>
              <a:ext uri="{FF2B5EF4-FFF2-40B4-BE49-F238E27FC236}">
                <a16:creationId xmlns:a16="http://schemas.microsoft.com/office/drawing/2014/main" id="{54909C3D-42CA-425A-B853-1F434EF7B754}"/>
              </a:ext>
            </a:extLst>
          </p:cNvPr>
          <p:cNvPicPr>
            <a:picLocks noChangeAspect="1"/>
          </p:cNvPicPr>
          <p:nvPr/>
        </p:nvPicPr>
        <p:blipFill rotWithShape="1">
          <a:blip r:embed="rId3">
            <a:extLst>
              <a:ext uri="{28A0092B-C50C-407E-A947-70E740481C1C}">
                <a14:useLocalDpi xmlns:a14="http://schemas.microsoft.com/office/drawing/2010/main" val="0"/>
              </a:ext>
            </a:extLst>
          </a:blip>
          <a:srcRect t="16188" b="44426"/>
          <a:stretch/>
        </p:blipFill>
        <p:spPr>
          <a:xfrm>
            <a:off x="0" y="4963188"/>
            <a:ext cx="9144000" cy="1899166"/>
          </a:xfrm>
          <a:prstGeom prst="rect">
            <a:avLst/>
          </a:prstGeom>
        </p:spPr>
      </p:pic>
      <p:sp>
        <p:nvSpPr>
          <p:cNvPr id="10" name="TextBox 9">
            <a:extLst>
              <a:ext uri="{FF2B5EF4-FFF2-40B4-BE49-F238E27FC236}">
                <a16:creationId xmlns:a16="http://schemas.microsoft.com/office/drawing/2014/main" id="{300989D5-A71D-46BC-99F0-C21ECDCE46C1}"/>
              </a:ext>
            </a:extLst>
          </p:cNvPr>
          <p:cNvSpPr txBox="1"/>
          <p:nvPr/>
        </p:nvSpPr>
        <p:spPr>
          <a:xfrm>
            <a:off x="1066800" y="1600200"/>
            <a:ext cx="7086600" cy="3342368"/>
          </a:xfrm>
          <a:prstGeom prst="rect">
            <a:avLst/>
          </a:prstGeom>
          <a:noFill/>
          <a:effectLst/>
        </p:spPr>
        <p:txBody>
          <a:bodyPr wrap="square" lIns="45720" tIns="45720" rIns="45720" bIns="45720" rtlCol="0" anchor="ctr">
            <a:noAutofit/>
          </a:bodyPr>
          <a:lstStyle/>
          <a:p>
            <a:pPr marL="342900" indent="-342900" eaLnBrk="1" hangingPunct="1">
              <a:buFont typeface="Arial" panose="020B0604020202020204" pitchFamily="34" charset="0"/>
              <a:buChar char="•"/>
            </a:pPr>
            <a:r>
              <a:rPr lang="en-US" altLang="en-US" sz="2000" dirty="0">
                <a:solidFill>
                  <a:srgbClr val="131A6D"/>
                </a:solidFill>
                <a:latin typeface="Arial"/>
                <a:cs typeface="Arial"/>
              </a:rPr>
              <a:t>No paga </a:t>
            </a:r>
            <a:r>
              <a:rPr lang="en-US" altLang="en-US" sz="2000" dirty="0" err="1">
                <a:solidFill>
                  <a:srgbClr val="131A6D"/>
                </a:solidFill>
                <a:latin typeface="Arial"/>
                <a:cs typeface="Arial"/>
              </a:rPr>
              <a:t>una</a:t>
            </a:r>
            <a:r>
              <a:rPr lang="en-US" altLang="en-US" sz="2000" dirty="0">
                <a:solidFill>
                  <a:srgbClr val="131A6D"/>
                </a:solidFill>
                <a:latin typeface="Arial"/>
                <a:cs typeface="Arial"/>
              </a:rPr>
              <a:t> prima </a:t>
            </a:r>
            <a:r>
              <a:rPr lang="en-US" altLang="en-US" sz="2000" dirty="0" err="1">
                <a:solidFill>
                  <a:srgbClr val="131A6D"/>
                </a:solidFill>
                <a:latin typeface="Arial"/>
                <a:cs typeface="Arial"/>
              </a:rPr>
              <a:t>si</a:t>
            </a:r>
            <a:r>
              <a:rPr lang="en-US" altLang="en-US" sz="2000" dirty="0">
                <a:solidFill>
                  <a:srgbClr val="131A6D"/>
                </a:solidFill>
                <a:latin typeface="Arial"/>
                <a:cs typeface="Arial"/>
              </a:rPr>
              <a:t> </a:t>
            </a:r>
            <a:r>
              <a:rPr lang="en-US" altLang="en-US" sz="2000" dirty="0" err="1">
                <a:solidFill>
                  <a:srgbClr val="131A6D"/>
                </a:solidFill>
                <a:latin typeface="Arial"/>
                <a:cs typeface="Arial"/>
              </a:rPr>
              <a:t>usted</a:t>
            </a:r>
            <a:r>
              <a:rPr lang="en-US" altLang="en-US" sz="2000" dirty="0">
                <a:solidFill>
                  <a:srgbClr val="131A6D"/>
                </a:solidFill>
                <a:latin typeface="Arial"/>
                <a:cs typeface="Arial"/>
              </a:rPr>
              <a:t> o </a:t>
            </a:r>
            <a:r>
              <a:rPr lang="en-US" altLang="en-US" sz="2000" dirty="0" err="1">
                <a:solidFill>
                  <a:srgbClr val="131A6D"/>
                </a:solidFill>
                <a:latin typeface="Arial"/>
                <a:cs typeface="Arial"/>
              </a:rPr>
              <a:t>su</a:t>
            </a:r>
            <a:r>
              <a:rPr lang="en-US" altLang="en-US" sz="2000" dirty="0">
                <a:solidFill>
                  <a:srgbClr val="131A6D"/>
                </a:solidFill>
                <a:latin typeface="Arial"/>
                <a:cs typeface="Arial"/>
              </a:rPr>
              <a:t> </a:t>
            </a:r>
            <a:r>
              <a:rPr lang="es-ES" sz="2000" dirty="0">
                <a:solidFill>
                  <a:srgbClr val="131A6D"/>
                </a:solidFill>
                <a:latin typeface="Arial"/>
                <a:cs typeface="Arial"/>
              </a:rPr>
              <a:t>cónyuge</a:t>
            </a:r>
            <a:r>
              <a:rPr lang="en-US" altLang="en-US" sz="2000" dirty="0">
                <a:solidFill>
                  <a:srgbClr val="131A6D"/>
                </a:solidFill>
                <a:latin typeface="Arial"/>
                <a:cs typeface="Arial"/>
              </a:rPr>
              <a:t> </a:t>
            </a:r>
            <a:r>
              <a:rPr lang="en-US" altLang="en-US" sz="2000" dirty="0" err="1">
                <a:solidFill>
                  <a:srgbClr val="131A6D"/>
                </a:solidFill>
                <a:latin typeface="Arial"/>
                <a:cs typeface="Arial"/>
              </a:rPr>
              <a:t>pagaron</a:t>
            </a:r>
            <a:r>
              <a:rPr lang="en-US" altLang="en-US" sz="2000" dirty="0">
                <a:solidFill>
                  <a:srgbClr val="131A6D"/>
                </a:solidFill>
                <a:latin typeface="Arial"/>
                <a:cs typeface="Arial"/>
              </a:rPr>
              <a:t> los </a:t>
            </a:r>
            <a:r>
              <a:rPr lang="en-US" altLang="en-US" sz="2000" dirty="0" err="1">
                <a:solidFill>
                  <a:srgbClr val="131A6D"/>
                </a:solidFill>
                <a:latin typeface="Arial"/>
                <a:cs typeface="Arial"/>
              </a:rPr>
              <a:t>impuestos</a:t>
            </a:r>
            <a:r>
              <a:rPr lang="en-US" altLang="en-US" sz="2000" dirty="0">
                <a:solidFill>
                  <a:srgbClr val="131A6D"/>
                </a:solidFill>
                <a:latin typeface="Arial"/>
                <a:cs typeface="Arial"/>
              </a:rPr>
              <a:t> de Medicare </a:t>
            </a:r>
            <a:r>
              <a:rPr lang="en-US" altLang="en-US" sz="2000" dirty="0" err="1">
                <a:solidFill>
                  <a:srgbClr val="131A6D"/>
                </a:solidFill>
                <a:latin typeface="Arial"/>
                <a:cs typeface="Arial"/>
              </a:rPr>
              <a:t>mientras</a:t>
            </a:r>
            <a:r>
              <a:rPr lang="en-US" altLang="en-US" sz="2000" dirty="0">
                <a:solidFill>
                  <a:srgbClr val="131A6D"/>
                </a:solidFill>
                <a:latin typeface="Arial"/>
                <a:cs typeface="Arial"/>
              </a:rPr>
              <a:t> </a:t>
            </a:r>
            <a:r>
              <a:rPr lang="en-US" altLang="en-US" sz="2000" dirty="0" err="1">
                <a:solidFill>
                  <a:srgbClr val="131A6D"/>
                </a:solidFill>
                <a:latin typeface="Arial"/>
                <a:cs typeface="Arial"/>
              </a:rPr>
              <a:t>trabajaban</a:t>
            </a:r>
            <a:r>
              <a:rPr lang="en-US" altLang="en-US" sz="2000" dirty="0">
                <a:solidFill>
                  <a:srgbClr val="131A6D"/>
                </a:solidFill>
                <a:latin typeface="Arial"/>
                <a:cs typeface="Arial"/>
              </a:rPr>
              <a:t>; 10 </a:t>
            </a:r>
            <a:r>
              <a:rPr lang="en-US" altLang="en-US" sz="2000" dirty="0" err="1">
                <a:solidFill>
                  <a:srgbClr val="131A6D"/>
                </a:solidFill>
                <a:latin typeface="Arial"/>
                <a:cs typeface="Arial"/>
              </a:rPr>
              <a:t>años</a:t>
            </a:r>
            <a:r>
              <a:rPr lang="en-US" altLang="en-US" sz="2000" dirty="0">
                <a:solidFill>
                  <a:srgbClr val="131A6D"/>
                </a:solidFill>
                <a:latin typeface="Arial"/>
                <a:cs typeface="Arial"/>
              </a:rPr>
              <a:t> o 40 </a:t>
            </a:r>
            <a:r>
              <a:rPr lang="en-US" altLang="en-US" sz="2000" dirty="0" err="1">
                <a:solidFill>
                  <a:srgbClr val="131A6D"/>
                </a:solidFill>
                <a:latin typeface="Arial"/>
                <a:cs typeface="Arial"/>
              </a:rPr>
              <a:t>trimestres</a:t>
            </a:r>
            <a:endParaRPr lang="en-US" altLang="en-US" sz="2000" dirty="0">
              <a:solidFill>
                <a:srgbClr val="131A6D"/>
              </a:solidFill>
              <a:latin typeface="Arial"/>
              <a:cs typeface="Arial"/>
            </a:endParaRPr>
          </a:p>
          <a:p>
            <a:pPr eaLnBrk="1" hangingPunct="1"/>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Si no se </a:t>
            </a:r>
            <a:r>
              <a:rPr lang="en-US" altLang="en-US" sz="2000" dirty="0" err="1">
                <a:solidFill>
                  <a:srgbClr val="131A6D"/>
                </a:solidFill>
                <a:latin typeface="Arial"/>
                <a:cs typeface="Arial"/>
              </a:rPr>
              <a:t>pagaron</a:t>
            </a:r>
            <a:r>
              <a:rPr lang="en-US" altLang="en-US" sz="2000" dirty="0">
                <a:solidFill>
                  <a:srgbClr val="131A6D"/>
                </a:solidFill>
                <a:latin typeface="Arial"/>
                <a:cs typeface="Arial"/>
              </a:rPr>
              <a:t> los </a:t>
            </a:r>
            <a:r>
              <a:rPr lang="en-US" altLang="en-US" sz="2000" dirty="0" err="1">
                <a:solidFill>
                  <a:srgbClr val="131A6D"/>
                </a:solidFill>
                <a:latin typeface="Arial"/>
                <a:cs typeface="Arial"/>
              </a:rPr>
              <a:t>impuestos</a:t>
            </a:r>
            <a:r>
              <a:rPr lang="en-US" altLang="en-US" sz="2000" dirty="0">
                <a:solidFill>
                  <a:srgbClr val="131A6D"/>
                </a:solidFill>
                <a:latin typeface="Arial"/>
                <a:cs typeface="Arial"/>
              </a:rPr>
              <a:t> de Medicare, </a:t>
            </a:r>
            <a:r>
              <a:rPr lang="en-US" altLang="en-US" sz="2000" dirty="0" err="1">
                <a:solidFill>
                  <a:srgbClr val="131A6D"/>
                </a:solidFill>
                <a:latin typeface="Arial"/>
                <a:cs typeface="Arial"/>
              </a:rPr>
              <a:t>tiene</a:t>
            </a:r>
            <a:r>
              <a:rPr lang="en-US" altLang="en-US" sz="2000" dirty="0">
                <a:solidFill>
                  <a:srgbClr val="131A6D"/>
                </a:solidFill>
                <a:latin typeface="Arial"/>
                <a:cs typeface="Arial"/>
              </a:rPr>
              <a:t> la </a:t>
            </a:r>
            <a:r>
              <a:rPr lang="en-US" altLang="en-US" sz="2000" dirty="0" err="1">
                <a:solidFill>
                  <a:srgbClr val="131A6D"/>
                </a:solidFill>
                <a:latin typeface="Arial"/>
                <a:cs typeface="Arial"/>
              </a:rPr>
              <a:t>opción</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obtener</a:t>
            </a:r>
            <a:r>
              <a:rPr lang="en-US" altLang="en-US" sz="2000" dirty="0">
                <a:solidFill>
                  <a:srgbClr val="131A6D"/>
                </a:solidFill>
                <a:latin typeface="Arial"/>
                <a:cs typeface="Arial"/>
              </a:rPr>
              <a:t> la Part A </a:t>
            </a:r>
            <a:r>
              <a:rPr lang="en-US" altLang="en-US" sz="2000" dirty="0" err="1">
                <a:solidFill>
                  <a:srgbClr val="131A6D"/>
                </a:solidFill>
                <a:latin typeface="Arial"/>
                <a:cs typeface="Arial"/>
              </a:rPr>
              <a:t>pagando</a:t>
            </a:r>
            <a:r>
              <a:rPr lang="en-US" altLang="en-US" sz="2000" dirty="0">
                <a:solidFill>
                  <a:srgbClr val="131A6D"/>
                </a:solidFill>
                <a:latin typeface="Arial"/>
                <a:cs typeface="Arial"/>
              </a:rPr>
              <a:t> </a:t>
            </a:r>
            <a:r>
              <a:rPr lang="en-US" altLang="en-US" sz="2000" dirty="0" err="1">
                <a:solidFill>
                  <a:srgbClr val="131A6D"/>
                </a:solidFill>
                <a:latin typeface="Arial"/>
                <a:cs typeface="Arial"/>
              </a:rPr>
              <a:t>una</a:t>
            </a:r>
            <a:r>
              <a:rPr lang="en-US" altLang="en-US" sz="2000" dirty="0">
                <a:solidFill>
                  <a:srgbClr val="131A6D"/>
                </a:solidFill>
                <a:latin typeface="Arial"/>
                <a:cs typeface="Arial"/>
              </a:rPr>
              <a:t> prima (puede </a:t>
            </a:r>
            <a:r>
              <a:rPr lang="en-US" altLang="en-US" sz="2000" dirty="0" err="1">
                <a:solidFill>
                  <a:srgbClr val="131A6D"/>
                </a:solidFill>
                <a:latin typeface="Arial"/>
                <a:cs typeface="Arial"/>
              </a:rPr>
              <a:t>llegar</a:t>
            </a:r>
            <a:r>
              <a:rPr lang="en-US" altLang="en-US" sz="2000" dirty="0">
                <a:solidFill>
                  <a:srgbClr val="131A6D"/>
                </a:solidFill>
                <a:latin typeface="Arial"/>
                <a:cs typeface="Arial"/>
              </a:rPr>
              <a:t> a ser hasta $518 por </a:t>
            </a:r>
            <a:r>
              <a:rPr lang="en-US" altLang="en-US" sz="2000" dirty="0" err="1">
                <a:solidFill>
                  <a:srgbClr val="131A6D"/>
                </a:solidFill>
                <a:latin typeface="Arial"/>
                <a:cs typeface="Arial"/>
              </a:rPr>
              <a:t>mes</a:t>
            </a:r>
            <a:r>
              <a:rPr lang="en-US" altLang="en-US" sz="2000" dirty="0">
                <a:solidFill>
                  <a:srgbClr val="131A6D"/>
                </a:solidFill>
                <a:latin typeface="Arial"/>
                <a:cs typeface="Arial"/>
              </a:rPr>
              <a:t>)</a:t>
            </a:r>
          </a:p>
          <a:p>
            <a:pPr marL="285750" indent="-285750" eaLnBrk="1" hangingPunct="1">
              <a:buFont typeface="Arial" panose="020B0604020202020204" pitchFamily="34" charset="0"/>
              <a:buChar char="•"/>
            </a:pPr>
            <a:endParaRPr lang="en-US" altLang="en-US" sz="2000" dirty="0">
              <a:solidFill>
                <a:srgbClr val="131A6D"/>
              </a:solidFill>
              <a:latin typeface="Arial"/>
              <a:cs typeface="Arial"/>
            </a:endParaRPr>
          </a:p>
          <a:p>
            <a:pPr marL="285750" indent="-285750" eaLnBrk="1" hangingPunct="1">
              <a:buFont typeface="Arial" panose="020B0604020202020204" pitchFamily="34" charset="0"/>
              <a:buChar char="•"/>
            </a:pPr>
            <a:r>
              <a:rPr lang="es-ES" altLang="en-US" sz="2000" dirty="0">
                <a:solidFill>
                  <a:srgbClr val="131A6D"/>
                </a:solidFill>
                <a:latin typeface="Arial"/>
                <a:cs typeface="Arial"/>
              </a:rPr>
              <a:t>Asistencia disponible para las personas con bajos recursos</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err="1">
                <a:solidFill>
                  <a:srgbClr val="131A6D"/>
                </a:solidFill>
                <a:latin typeface="Arial"/>
                <a:cs typeface="Arial"/>
              </a:rPr>
              <a:t>Normalmente</a:t>
            </a:r>
            <a:r>
              <a:rPr lang="en-US" altLang="en-US" sz="2000" dirty="0">
                <a:solidFill>
                  <a:srgbClr val="131A6D"/>
                </a:solidFill>
                <a:latin typeface="Arial"/>
                <a:cs typeface="Arial"/>
              </a:rPr>
              <a:t>, la prima de la Parte A es cero.</a:t>
            </a:r>
          </a:p>
        </p:txBody>
      </p:sp>
      <p:grpSp>
        <p:nvGrpSpPr>
          <p:cNvPr id="11" name="Group 10">
            <a:extLst>
              <a:ext uri="{FF2B5EF4-FFF2-40B4-BE49-F238E27FC236}">
                <a16:creationId xmlns:a16="http://schemas.microsoft.com/office/drawing/2014/main" id="{408CDC86-C4BB-47DC-B923-22EBCF58E05E}"/>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10514B7D-6C87-400A-9C09-E48A484C67A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E500236-DA24-45D9-A271-8D48956553D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4" name="Flowchart: Process 13">
              <a:extLst>
                <a:ext uri="{FF2B5EF4-FFF2-40B4-BE49-F238E27FC236}">
                  <a16:creationId xmlns:a16="http://schemas.microsoft.com/office/drawing/2014/main" id="{2980E9C7-8C5F-4E78-83D8-82253BFD2A5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1786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673623" y="1972126"/>
            <a:ext cx="7586457" cy="3340965"/>
          </a:xfrm>
          <a:prstGeom prst="rect">
            <a:avLst/>
          </a:prstGeom>
          <a:noFill/>
          <a:effectLst/>
        </p:spPr>
        <p:txBody>
          <a:bodyPr wrap="square" lIns="45720" tIns="45720" rIns="45720" bIns="45720" rtlCol="0" anchor="ctr">
            <a:noAutofit/>
          </a:bodyPr>
          <a:lstStyle/>
          <a:p>
            <a:pPr marL="342900" indent="-342900" eaLnBrk="1" hangingPunct="1">
              <a:spcBef>
                <a:spcPct val="50000"/>
              </a:spcBef>
              <a:buFont typeface="Arial" panose="020B0604020202020204" pitchFamily="34" charset="0"/>
              <a:buChar char="•"/>
            </a:pPr>
            <a:r>
              <a:rPr lang="en-US" altLang="en-US" sz="2000" dirty="0">
                <a:solidFill>
                  <a:srgbClr val="131A6D"/>
                </a:solidFill>
                <a:latin typeface="Arial"/>
                <a:cs typeface="Arial"/>
              </a:rPr>
              <a:t>Deducible </a:t>
            </a:r>
            <a:r>
              <a:rPr lang="en-US" altLang="en-US" sz="2000" dirty="0" err="1">
                <a:solidFill>
                  <a:srgbClr val="131A6D"/>
                </a:solidFill>
                <a:latin typeface="Arial"/>
                <a:cs typeface="Arial"/>
              </a:rPr>
              <a:t>Hospitalario</a:t>
            </a:r>
            <a:r>
              <a:rPr lang="en-US" altLang="en-US" sz="2000" dirty="0">
                <a:solidFill>
                  <a:srgbClr val="131A6D"/>
                </a:solidFill>
                <a:latin typeface="Arial"/>
                <a:cs typeface="Arial"/>
              </a:rPr>
              <a:t> = $1,676.00 por </a:t>
            </a:r>
            <a:r>
              <a:rPr lang="en-US" altLang="en-US" sz="2000" dirty="0" err="1">
                <a:solidFill>
                  <a:srgbClr val="131A6D"/>
                </a:solidFill>
                <a:latin typeface="Arial"/>
                <a:cs typeface="Arial"/>
              </a:rPr>
              <a:t>período</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beneficio</a:t>
            </a:r>
            <a:endParaRPr lang="en-US" altLang="en-US" sz="2000" dirty="0">
              <a:solidFill>
                <a:srgbClr val="131A6D"/>
              </a:solidFill>
              <a:latin typeface="Arial"/>
              <a:cs typeface="Arial"/>
            </a:endParaRPr>
          </a:p>
          <a:p>
            <a:pPr marL="342900" indent="-342900" eaLnBrk="1" hangingPunct="1">
              <a:spcBef>
                <a:spcPct val="50000"/>
              </a:spcBef>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Período de </a:t>
            </a:r>
            <a:r>
              <a:rPr lang="en-US" altLang="en-US" sz="2000" dirty="0" err="1">
                <a:solidFill>
                  <a:srgbClr val="131A6D"/>
                </a:solidFill>
                <a:latin typeface="Arial"/>
                <a:cs typeface="Arial"/>
              </a:rPr>
              <a:t>beneficio</a:t>
            </a:r>
            <a:r>
              <a:rPr lang="en-US" altLang="en-US" sz="2000" dirty="0">
                <a:solidFill>
                  <a:srgbClr val="131A6D"/>
                </a:solidFill>
                <a:latin typeface="Arial"/>
                <a:cs typeface="Arial"/>
              </a:rPr>
              <a:t>= 60 </a:t>
            </a:r>
            <a:r>
              <a:rPr lang="es-ES" sz="2000" b="0" i="0" u="none" strike="noStrike" dirty="0">
                <a:solidFill>
                  <a:srgbClr val="000000"/>
                </a:solidFill>
                <a:effectLst/>
                <a:latin typeface="Arial" panose="020B0604020202020204" pitchFamily="34" charset="0"/>
              </a:rPr>
              <a:t>días</a:t>
            </a:r>
          </a:p>
          <a:p>
            <a:pPr marL="342900" indent="-34290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Día 61-90 = $419 por día</a:t>
            </a: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a:solidFill>
                  <a:srgbClr val="131A6D"/>
                </a:solidFill>
                <a:latin typeface="Arial"/>
                <a:cs typeface="Arial"/>
              </a:rPr>
              <a:t>91 días y </a:t>
            </a:r>
            <a:r>
              <a:rPr lang="en-US" altLang="en-US" sz="2000" dirty="0" err="1">
                <a:solidFill>
                  <a:srgbClr val="131A6D"/>
                </a:solidFill>
                <a:latin typeface="Arial"/>
                <a:cs typeface="Arial"/>
              </a:rPr>
              <a:t>después</a:t>
            </a:r>
            <a:r>
              <a:rPr lang="en-US" altLang="en-US" sz="2000" dirty="0">
                <a:solidFill>
                  <a:srgbClr val="131A6D"/>
                </a:solidFill>
                <a:latin typeface="Arial"/>
                <a:cs typeface="Arial"/>
              </a:rPr>
              <a:t> = $838 por día hasta usar 60 días </a:t>
            </a:r>
            <a:r>
              <a:rPr lang="en-US" altLang="en-US" sz="2000" dirty="0" err="1">
                <a:solidFill>
                  <a:srgbClr val="131A6D"/>
                </a:solidFill>
                <a:latin typeface="Arial"/>
                <a:cs typeface="Arial"/>
              </a:rPr>
              <a:t>durante</a:t>
            </a:r>
            <a:r>
              <a:rPr lang="en-US" altLang="en-US" sz="2000" dirty="0">
                <a:solidFill>
                  <a:srgbClr val="131A6D"/>
                </a:solidFill>
                <a:latin typeface="Arial"/>
                <a:cs typeface="Arial"/>
              </a:rPr>
              <a:t> </a:t>
            </a:r>
            <a:r>
              <a:rPr lang="en-US" altLang="en-US" sz="2000" dirty="0" err="1">
                <a:solidFill>
                  <a:srgbClr val="131A6D"/>
                </a:solidFill>
                <a:latin typeface="Arial"/>
                <a:cs typeface="Arial"/>
              </a:rPr>
              <a:t>su</a:t>
            </a:r>
            <a:r>
              <a:rPr lang="en-US" altLang="en-US" sz="2000" dirty="0">
                <a:solidFill>
                  <a:srgbClr val="131A6D"/>
                </a:solidFill>
                <a:latin typeface="Arial"/>
                <a:cs typeface="Arial"/>
              </a:rPr>
              <a:t> </a:t>
            </a:r>
            <a:r>
              <a:rPr lang="en-US" altLang="en-US" sz="2000" dirty="0" err="1">
                <a:solidFill>
                  <a:srgbClr val="131A6D"/>
                </a:solidFill>
                <a:latin typeface="Arial"/>
                <a:cs typeface="Arial"/>
              </a:rPr>
              <a:t>vida</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reserva</a:t>
            </a:r>
            <a:endParaRPr lang="en-US" altLang="en-US" sz="2000" dirty="0">
              <a:solidFill>
                <a:srgbClr val="131A6D"/>
              </a:solidFill>
              <a:latin typeface="Arial"/>
              <a:cs typeface="Arial"/>
            </a:endParaRPr>
          </a:p>
          <a:p>
            <a:pPr marL="171450" indent="-171450" eaLnBrk="1" hangingPunct="1">
              <a:buFont typeface="Arial" panose="020B0604020202020204" pitchFamily="34" charset="0"/>
              <a:buChar char="•"/>
            </a:pPr>
            <a:endParaRPr lang="en-US" altLang="en-US" sz="2000" dirty="0">
              <a:solidFill>
                <a:srgbClr val="131A6D"/>
              </a:solidFill>
            </a:endParaRPr>
          </a:p>
          <a:p>
            <a:pPr marL="342900" indent="-342900" eaLnBrk="1" hangingPunct="1">
              <a:buFont typeface="Arial" panose="020B0604020202020204" pitchFamily="34" charset="0"/>
              <a:buChar char="•"/>
            </a:pPr>
            <a:r>
              <a:rPr lang="en-US" altLang="en-US" sz="2000" dirty="0" err="1">
                <a:solidFill>
                  <a:srgbClr val="131A6D"/>
                </a:solidFill>
                <a:latin typeface="Arial"/>
                <a:cs typeface="Arial"/>
              </a:rPr>
              <a:t>Despu</a:t>
            </a:r>
            <a:r>
              <a:rPr lang="en-US" sz="2000" dirty="0" err="1">
                <a:solidFill>
                  <a:srgbClr val="131A6D"/>
                </a:solidFill>
                <a:latin typeface="Arial"/>
                <a:cs typeface="Arial"/>
              </a:rPr>
              <a:t>é</a:t>
            </a:r>
            <a:r>
              <a:rPr lang="en-US" altLang="en-US" sz="2000" dirty="0" err="1">
                <a:solidFill>
                  <a:srgbClr val="131A6D"/>
                </a:solidFill>
                <a:latin typeface="Arial"/>
                <a:cs typeface="Arial"/>
              </a:rPr>
              <a:t>s</a:t>
            </a:r>
            <a:r>
              <a:rPr lang="en-US" altLang="en-US" sz="2000" dirty="0">
                <a:solidFill>
                  <a:srgbClr val="131A6D"/>
                </a:solidFill>
                <a:latin typeface="Arial"/>
                <a:cs typeface="Arial"/>
              </a:rPr>
              <a:t> de los días de </a:t>
            </a:r>
            <a:r>
              <a:rPr lang="en-US" altLang="en-US" sz="2000" dirty="0" err="1">
                <a:solidFill>
                  <a:srgbClr val="131A6D"/>
                </a:solidFill>
                <a:latin typeface="Arial"/>
                <a:cs typeface="Arial"/>
              </a:rPr>
              <a:t>reserva</a:t>
            </a:r>
            <a:r>
              <a:rPr lang="en-US" altLang="en-US" sz="2000" dirty="0">
                <a:solidFill>
                  <a:srgbClr val="131A6D"/>
                </a:solidFill>
                <a:latin typeface="Arial"/>
                <a:cs typeface="Arial"/>
              </a:rPr>
              <a:t> Medicare paga $0</a:t>
            </a:r>
          </a:p>
        </p:txBody>
      </p:sp>
      <p:sp>
        <p:nvSpPr>
          <p:cNvPr id="9" name="TextBox 8">
            <a:extLst>
              <a:ext uri="{FF2B5EF4-FFF2-40B4-BE49-F238E27FC236}">
                <a16:creationId xmlns:a16="http://schemas.microsoft.com/office/drawing/2014/main" id="{B4BB8789-BCF0-43B8-A7C0-D5995D445732}"/>
              </a:ext>
            </a:extLst>
          </p:cNvPr>
          <p:cNvSpPr txBox="1"/>
          <p:nvPr/>
        </p:nvSpPr>
        <p:spPr>
          <a:xfrm>
            <a:off x="673623" y="1018353"/>
            <a:ext cx="7122282" cy="584775"/>
          </a:xfrm>
          <a:prstGeom prst="rect">
            <a:avLst/>
          </a:prstGeom>
          <a:noFill/>
          <a:effectLst/>
        </p:spPr>
        <p:txBody>
          <a:bodyPr wrap="square" lIns="91440" tIns="45720" rIns="91440" bIns="45720" anchor="t">
            <a:spAutoFit/>
          </a:bodyPr>
          <a:lstStyle/>
          <a:p>
            <a:r>
              <a:rPr lang="en-US" altLang="en-US" sz="3200" b="1" dirty="0">
                <a:solidFill>
                  <a:srgbClr val="FF0000"/>
                </a:solidFill>
                <a:latin typeface="Arial"/>
                <a:cs typeface="Arial"/>
              </a:rPr>
              <a:t>2025</a:t>
            </a:r>
            <a:r>
              <a:rPr lang="en-US" altLang="en-US" sz="3200" b="1" dirty="0">
                <a:solidFill>
                  <a:srgbClr val="000066"/>
                </a:solidFill>
                <a:latin typeface="Arial"/>
                <a:cs typeface="Arial"/>
              </a:rPr>
              <a:t> Costos </a:t>
            </a:r>
            <a:r>
              <a:rPr lang="en-US" altLang="en-US" sz="3200" b="1" dirty="0" err="1">
                <a:solidFill>
                  <a:srgbClr val="000066"/>
                </a:solidFill>
                <a:latin typeface="Arial"/>
                <a:cs typeface="Arial"/>
              </a:rPr>
              <a:t>Hospitalarios</a:t>
            </a:r>
            <a:r>
              <a:rPr lang="en-US" altLang="en-US" sz="3200" b="1" dirty="0">
                <a:solidFill>
                  <a:srgbClr val="000066"/>
                </a:solidFill>
                <a:latin typeface="Arial"/>
                <a:cs typeface="Arial"/>
              </a:rPr>
              <a:t> (Parte A)</a:t>
            </a:r>
            <a:endParaRPr lang="en-US" sz="3200" dirty="0"/>
          </a:p>
        </p:txBody>
      </p:sp>
      <p:sp>
        <p:nvSpPr>
          <p:cNvPr id="2" name="TextBox 1">
            <a:extLst>
              <a:ext uri="{FF2B5EF4-FFF2-40B4-BE49-F238E27FC236}">
                <a16:creationId xmlns:a16="http://schemas.microsoft.com/office/drawing/2014/main" id="{8742016C-AAFA-491B-A58A-1E9EE1A680CA}"/>
              </a:ext>
            </a:extLst>
          </p:cNvPr>
          <p:cNvSpPr txBox="1"/>
          <p:nvPr/>
        </p:nvSpPr>
        <p:spPr>
          <a:xfrm>
            <a:off x="1010858" y="5511765"/>
            <a:ext cx="7146573" cy="1200329"/>
          </a:xfrm>
          <a:prstGeom prst="rect">
            <a:avLst/>
          </a:prstGeom>
          <a:noFill/>
        </p:spPr>
        <p:txBody>
          <a:bodyPr wrap="square" rtlCol="0">
            <a:spAutoFit/>
          </a:bodyPr>
          <a:lstStyle/>
          <a:p>
            <a:pPr algn="ctr"/>
            <a:r>
              <a:rPr lang="en-US" altLang="en-US" sz="1800" dirty="0">
                <a:solidFill>
                  <a:srgbClr val="131A6D"/>
                </a:solidFill>
              </a:rPr>
              <a:t> *</a:t>
            </a:r>
            <a:r>
              <a:rPr lang="en-US" altLang="en-US" sz="1800" i="1" dirty="0">
                <a:solidFill>
                  <a:srgbClr val="131A6D"/>
                </a:solidFill>
              </a:rPr>
              <a:t>Un </a:t>
            </a:r>
            <a:r>
              <a:rPr lang="en-US" altLang="en-US" sz="1800" i="1" dirty="0" err="1">
                <a:solidFill>
                  <a:srgbClr val="131A6D"/>
                </a:solidFill>
                <a:latin typeface="Arial"/>
                <a:cs typeface="Arial"/>
              </a:rPr>
              <a:t>período</a:t>
            </a:r>
            <a:r>
              <a:rPr lang="en-US" altLang="en-US" sz="1800" i="1" dirty="0">
                <a:solidFill>
                  <a:srgbClr val="131A6D"/>
                </a:solidFill>
                <a:latin typeface="Arial"/>
                <a:cs typeface="Arial"/>
              </a:rPr>
              <a:t> de </a:t>
            </a:r>
            <a:r>
              <a:rPr lang="en-US" altLang="en-US" sz="1800" i="1" dirty="0" err="1">
                <a:solidFill>
                  <a:srgbClr val="131A6D"/>
                </a:solidFill>
                <a:latin typeface="Arial"/>
                <a:cs typeface="Arial"/>
              </a:rPr>
              <a:t>beneficio</a:t>
            </a:r>
            <a:r>
              <a:rPr lang="en-US" altLang="en-US" sz="1800" i="1" dirty="0">
                <a:solidFill>
                  <a:srgbClr val="131A6D"/>
                </a:solidFill>
                <a:latin typeface="Arial"/>
                <a:cs typeface="Arial"/>
              </a:rPr>
              <a:t> </a:t>
            </a:r>
            <a:r>
              <a:rPr lang="en-US" altLang="en-US" sz="1800" i="1" dirty="0" err="1">
                <a:solidFill>
                  <a:srgbClr val="131A6D"/>
                </a:solidFill>
                <a:latin typeface="Arial"/>
                <a:cs typeface="Arial"/>
              </a:rPr>
              <a:t>empieza</a:t>
            </a:r>
            <a:r>
              <a:rPr lang="en-US" altLang="en-US" sz="1800" i="1" dirty="0">
                <a:solidFill>
                  <a:srgbClr val="131A6D"/>
                </a:solidFill>
                <a:latin typeface="Arial"/>
                <a:cs typeface="Arial"/>
              </a:rPr>
              <a:t> </a:t>
            </a:r>
            <a:r>
              <a:rPr lang="es-ES" altLang="en-US" sz="1800" i="1" dirty="0">
                <a:solidFill>
                  <a:srgbClr val="131A6D"/>
                </a:solidFill>
                <a:latin typeface="Arial"/>
                <a:cs typeface="Arial"/>
              </a:rPr>
              <a:t>el primer día que una persona reciba servicios como paciente interno en un hospital y termina después de que no haya recibido una atención especializada en ningún otro centro durante 60 días consecutivos.</a:t>
            </a:r>
            <a:endParaRPr lang="en-US" dirty="0"/>
          </a:p>
        </p:txBody>
      </p:sp>
      <p:grpSp>
        <p:nvGrpSpPr>
          <p:cNvPr id="11" name="Group 10">
            <a:extLst>
              <a:ext uri="{FF2B5EF4-FFF2-40B4-BE49-F238E27FC236}">
                <a16:creationId xmlns:a16="http://schemas.microsoft.com/office/drawing/2014/main" id="{7660CA53-41EE-491A-A32B-A4EF4FB509D5}"/>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8ED30470-1F6B-4E88-BC27-7C9A97639C3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E77763D-E324-4500-ACE1-C840959625D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A: Hospital</a:t>
              </a:r>
            </a:p>
          </p:txBody>
        </p:sp>
        <p:sp>
          <p:nvSpPr>
            <p:cNvPr id="14" name="Flowchart: Process 13">
              <a:extLst>
                <a:ext uri="{FF2B5EF4-FFF2-40B4-BE49-F238E27FC236}">
                  <a16:creationId xmlns:a16="http://schemas.microsoft.com/office/drawing/2014/main" id="{2154A169-28EE-4C64-8B2D-8C3E87D2FBC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7562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tor talking to a patient&#10;&#10;Description automatically generated with low confidence">
            <a:extLst>
              <a:ext uri="{FF2B5EF4-FFF2-40B4-BE49-F238E27FC236}">
                <a16:creationId xmlns:a16="http://schemas.microsoft.com/office/drawing/2014/main" id="{08EDD0CA-A0C1-4461-AA07-4F8B7904E24E}"/>
              </a:ext>
            </a:extLst>
          </p:cNvPr>
          <p:cNvPicPr>
            <a:picLocks noChangeAspect="1"/>
          </p:cNvPicPr>
          <p:nvPr/>
        </p:nvPicPr>
        <p:blipFill rotWithShape="1">
          <a:blip r:embed="rId3">
            <a:extLst>
              <a:ext uri="{28A0092B-C50C-407E-A947-70E740481C1C}">
                <a14:useLocalDpi xmlns:a14="http://schemas.microsoft.com/office/drawing/2010/main" val="0"/>
              </a:ext>
            </a:extLst>
          </a:blip>
          <a:srcRect l="4000" t="4798" b="22039"/>
          <a:stretch/>
        </p:blipFill>
        <p:spPr>
          <a:xfrm>
            <a:off x="0" y="1447799"/>
            <a:ext cx="9144000" cy="4648201"/>
          </a:xfrm>
          <a:prstGeom prst="rect">
            <a:avLst/>
          </a:prstGeom>
        </p:spPr>
      </p:pic>
      <p:sp>
        <p:nvSpPr>
          <p:cNvPr id="13" name="Rectangle 12">
            <a:extLst>
              <a:ext uri="{FF2B5EF4-FFF2-40B4-BE49-F238E27FC236}">
                <a16:creationId xmlns:a16="http://schemas.microsoft.com/office/drawing/2014/main" id="{17B3DD08-BB1F-40A6-9121-0CD3078734BC}"/>
              </a:ext>
            </a:extLst>
          </p:cNvPr>
          <p:cNvSpPr/>
          <p:nvPr/>
        </p:nvSpPr>
        <p:spPr>
          <a:xfrm>
            <a:off x="1219200" y="2667000"/>
            <a:ext cx="6705600" cy="21336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347836-ADB3-4804-852F-B8038C294381}"/>
              </a:ext>
            </a:extLst>
          </p:cNvPr>
          <p:cNvSpPr txBox="1"/>
          <p:nvPr/>
        </p:nvSpPr>
        <p:spPr>
          <a:xfrm>
            <a:off x="3149600" y="2804053"/>
            <a:ext cx="2679523" cy="923330"/>
          </a:xfrm>
          <a:prstGeom prst="rect">
            <a:avLst/>
          </a:prstGeom>
          <a:noFill/>
          <a:effectLst/>
        </p:spPr>
        <p:txBody>
          <a:bodyPr wrap="square">
            <a:spAutoFit/>
          </a:bodyPr>
          <a:lstStyle/>
          <a:p>
            <a:pPr algn="ctr" eaLnBrk="1" hangingPunct="1">
              <a:spcBef>
                <a:spcPct val="50000"/>
              </a:spcBef>
              <a:buFontTx/>
              <a:buNone/>
            </a:pPr>
            <a:r>
              <a:rPr lang="en-US" altLang="en-US" sz="5400" dirty="0">
                <a:solidFill>
                  <a:srgbClr val="000066"/>
                </a:solidFill>
              </a:rPr>
              <a:t>Parte B:</a:t>
            </a:r>
          </a:p>
        </p:txBody>
      </p:sp>
      <p:sp>
        <p:nvSpPr>
          <p:cNvPr id="4" name="TextBox 3">
            <a:extLst>
              <a:ext uri="{FF2B5EF4-FFF2-40B4-BE49-F238E27FC236}">
                <a16:creationId xmlns:a16="http://schemas.microsoft.com/office/drawing/2014/main" id="{26829C8F-6B9A-4EB7-80B0-BD77E0708C69}"/>
              </a:ext>
            </a:extLst>
          </p:cNvPr>
          <p:cNvSpPr txBox="1"/>
          <p:nvPr/>
        </p:nvSpPr>
        <p:spPr>
          <a:xfrm>
            <a:off x="2021716" y="3655875"/>
            <a:ext cx="5943600" cy="1754326"/>
          </a:xfrm>
          <a:prstGeom prst="rect">
            <a:avLst/>
          </a:prstGeom>
          <a:noFill/>
        </p:spPr>
        <p:txBody>
          <a:bodyPr wrap="square" rtlCol="0">
            <a:spAutoFit/>
          </a:bodyPr>
          <a:lstStyle/>
          <a:p>
            <a:r>
              <a:rPr lang="en-US" altLang="en-US" sz="5400" dirty="0">
                <a:solidFill>
                  <a:srgbClr val="000066"/>
                </a:solidFill>
              </a:rPr>
              <a:t>Seguro M</a:t>
            </a:r>
            <a:r>
              <a:rPr lang="en-US" sz="5400" dirty="0">
                <a:solidFill>
                  <a:srgbClr val="000066"/>
                </a:solidFill>
              </a:rPr>
              <a:t>édico</a:t>
            </a:r>
          </a:p>
          <a:p>
            <a:endParaRPr lang="en-US" sz="5400" dirty="0"/>
          </a:p>
        </p:txBody>
      </p:sp>
      <p:grpSp>
        <p:nvGrpSpPr>
          <p:cNvPr id="10" name="Group 9">
            <a:extLst>
              <a:ext uri="{FF2B5EF4-FFF2-40B4-BE49-F238E27FC236}">
                <a16:creationId xmlns:a16="http://schemas.microsoft.com/office/drawing/2014/main" id="{0E958270-EC21-41CA-BFE2-3CF423F653E5}"/>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0245AD8C-A9FC-4D6F-8E3D-8F1F98BF06F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2019684-6689-4731-95CF-AFB4D1E7FDA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5" name="Flowchart: Process 14">
              <a:extLst>
                <a:ext uri="{FF2B5EF4-FFF2-40B4-BE49-F238E27FC236}">
                  <a16:creationId xmlns:a16="http://schemas.microsoft.com/office/drawing/2014/main" id="{AB1DE05C-48EA-43A7-80D8-4A4DAFFBCE1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782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874747" y="1682178"/>
            <a:ext cx="5841013" cy="4193879"/>
          </a:xfrm>
          <a:prstGeom prst="rect">
            <a:avLst/>
          </a:prstGeom>
          <a:noFill/>
          <a:effectLst/>
        </p:spPr>
        <p:txBody>
          <a:bodyPr wrap="square" lIns="45720" rIns="45720" rtlCol="0" anchor="ctr">
            <a:noAutofit/>
          </a:bodyPr>
          <a:lstStyle/>
          <a:p>
            <a:pPr indent="-285750" eaLnBrk="1" hangingPunct="1">
              <a:lnSpc>
                <a:spcPct val="150000"/>
              </a:lnSpc>
              <a:buFont typeface="Arial" panose="020B0604020202020204" pitchFamily="34" charset="0"/>
              <a:buChar char="•"/>
            </a:pPr>
            <a:r>
              <a:rPr lang="en-US" altLang="en-US" sz="2000" dirty="0" err="1">
                <a:solidFill>
                  <a:srgbClr val="131A6D"/>
                </a:solidFill>
              </a:rPr>
              <a:t>Servicios</a:t>
            </a:r>
            <a:r>
              <a:rPr lang="en-US" altLang="en-US" sz="2000" dirty="0">
                <a:solidFill>
                  <a:srgbClr val="131A6D"/>
                </a:solidFill>
              </a:rPr>
              <a:t> de </a:t>
            </a:r>
            <a:r>
              <a:rPr lang="en-US" altLang="en-US" sz="2000" dirty="0" err="1">
                <a:solidFill>
                  <a:srgbClr val="131A6D"/>
                </a:solidFill>
              </a:rPr>
              <a:t>Médicos</a:t>
            </a:r>
            <a:endParaRPr lang="en-US" altLang="en-US" sz="2000" dirty="0">
              <a:solidFill>
                <a:srgbClr val="131A6D"/>
              </a:solidFill>
            </a:endParaRPr>
          </a:p>
          <a:p>
            <a:pPr indent="-285750" eaLnBrk="1" hangingPunct="1">
              <a:lnSpc>
                <a:spcPct val="150000"/>
              </a:lnSpc>
              <a:buFont typeface="Arial" panose="020B0604020202020204" pitchFamily="34" charset="0"/>
              <a:buChar char="•"/>
            </a:pPr>
            <a:r>
              <a:rPr lang="en-US" altLang="en-US" sz="2000" dirty="0" err="1">
                <a:solidFill>
                  <a:srgbClr val="131A6D"/>
                </a:solidFill>
              </a:rPr>
              <a:t>Atención</a:t>
            </a:r>
            <a:r>
              <a:rPr lang="en-US" altLang="en-US" sz="2000" dirty="0">
                <a:solidFill>
                  <a:srgbClr val="131A6D"/>
                </a:solidFill>
              </a:rPr>
              <a:t> </a:t>
            </a:r>
            <a:r>
              <a:rPr lang="en-US" altLang="en-US" sz="2000" dirty="0" err="1">
                <a:solidFill>
                  <a:srgbClr val="131A6D"/>
                </a:solidFill>
              </a:rPr>
              <a:t>Ambulatoria</a:t>
            </a:r>
            <a:endParaRPr lang="en-US" altLang="en-US" sz="2000" dirty="0">
              <a:solidFill>
                <a:srgbClr val="131A6D"/>
              </a:solidFill>
            </a:endParaRPr>
          </a:p>
          <a:p>
            <a:pPr indent="-285750" eaLnBrk="1" hangingPunct="1">
              <a:lnSpc>
                <a:spcPct val="150000"/>
              </a:lnSpc>
              <a:buFont typeface="Arial" panose="020B0604020202020204" pitchFamily="34" charset="0"/>
              <a:buChar char="•"/>
            </a:pPr>
            <a:r>
              <a:rPr lang="en-US" sz="2000" dirty="0" err="1">
                <a:solidFill>
                  <a:srgbClr val="131A6D"/>
                </a:solidFill>
              </a:rPr>
              <a:t>Atención</a:t>
            </a:r>
            <a:r>
              <a:rPr lang="en-US" sz="2000" dirty="0">
                <a:solidFill>
                  <a:srgbClr val="131A6D"/>
                </a:solidFill>
              </a:rPr>
              <a:t> </a:t>
            </a:r>
            <a:r>
              <a:rPr lang="en-US" sz="2000" dirty="0" err="1">
                <a:solidFill>
                  <a:srgbClr val="131A6D"/>
                </a:solidFill>
              </a:rPr>
              <a:t>Domiciliaria</a:t>
            </a:r>
            <a:endParaRPr lang="en-US" altLang="en-US" sz="2000" dirty="0">
              <a:solidFill>
                <a:srgbClr val="131A6D"/>
              </a:solidFill>
            </a:endParaRPr>
          </a:p>
          <a:p>
            <a:pPr marL="57150" indent="-285750" eaLnBrk="1" hangingPunct="1">
              <a:lnSpc>
                <a:spcPct val="150000"/>
              </a:lnSpc>
              <a:buFont typeface="Arial" panose="020B0604020202020204" pitchFamily="34" charset="0"/>
              <a:buChar char="•"/>
            </a:pPr>
            <a:r>
              <a:rPr lang="en-US" sz="2000" dirty="0" err="1">
                <a:solidFill>
                  <a:srgbClr val="131A6D"/>
                </a:solidFill>
              </a:rPr>
              <a:t>Servicios</a:t>
            </a:r>
            <a:r>
              <a:rPr lang="en-US" sz="2000" dirty="0">
                <a:solidFill>
                  <a:srgbClr val="131A6D"/>
                </a:solidFill>
              </a:rPr>
              <a:t> </a:t>
            </a:r>
            <a:r>
              <a:rPr lang="en-US" sz="2000" dirty="0" err="1">
                <a:solidFill>
                  <a:srgbClr val="131A6D"/>
                </a:solidFill>
              </a:rPr>
              <a:t>Preventivos</a:t>
            </a:r>
            <a:endParaRPr lang="en-US" sz="2000" dirty="0">
              <a:solidFill>
                <a:srgbClr val="131A6D"/>
              </a:solidFill>
            </a:endParaRPr>
          </a:p>
          <a:p>
            <a:pPr indent="-285750" eaLnBrk="1" hangingPunct="1">
              <a:lnSpc>
                <a:spcPct val="150000"/>
              </a:lnSpc>
              <a:buFont typeface="Arial" panose="020B0604020202020204" pitchFamily="34" charset="0"/>
              <a:buChar char="•"/>
            </a:pPr>
            <a:r>
              <a:rPr lang="en-US" altLang="en-US" sz="2000" dirty="0" err="1">
                <a:solidFill>
                  <a:srgbClr val="131A6D"/>
                </a:solidFill>
              </a:rPr>
              <a:t>Equipo</a:t>
            </a:r>
            <a:r>
              <a:rPr lang="en-US" altLang="en-US" sz="2000" dirty="0">
                <a:solidFill>
                  <a:srgbClr val="131A6D"/>
                </a:solidFill>
              </a:rPr>
              <a:t> Médico </a:t>
            </a:r>
            <a:r>
              <a:rPr lang="en-US" altLang="en-US" sz="2000" dirty="0" err="1">
                <a:solidFill>
                  <a:srgbClr val="131A6D"/>
                </a:solidFill>
              </a:rPr>
              <a:t>Duradero</a:t>
            </a:r>
            <a:r>
              <a:rPr lang="en-US" altLang="en-US" sz="2000" dirty="0">
                <a:solidFill>
                  <a:srgbClr val="131A6D"/>
                </a:solidFill>
              </a:rPr>
              <a:t> (DME)</a:t>
            </a:r>
          </a:p>
          <a:p>
            <a:pPr indent="-285750" eaLnBrk="1" hangingPunct="1">
              <a:lnSpc>
                <a:spcPct val="150000"/>
              </a:lnSpc>
              <a:buFont typeface="Arial" panose="020B0604020202020204" pitchFamily="34" charset="0"/>
              <a:buChar char="•"/>
            </a:pPr>
            <a:r>
              <a:rPr lang="en-US" altLang="en-US" sz="2000" dirty="0" err="1">
                <a:solidFill>
                  <a:srgbClr val="131A6D"/>
                </a:solidFill>
              </a:rPr>
              <a:t>Servicios</a:t>
            </a:r>
            <a:r>
              <a:rPr lang="en-US" altLang="en-US" sz="2000" dirty="0">
                <a:solidFill>
                  <a:srgbClr val="131A6D"/>
                </a:solidFill>
              </a:rPr>
              <a:t> de Salud Mental </a:t>
            </a:r>
          </a:p>
          <a:p>
            <a:pPr indent="-285750" eaLnBrk="1" hangingPunct="1">
              <a:lnSpc>
                <a:spcPct val="150000"/>
              </a:lnSpc>
              <a:buFont typeface="Arial" panose="020B0604020202020204" pitchFamily="34" charset="0"/>
              <a:buChar char="•"/>
            </a:pPr>
            <a:r>
              <a:rPr lang="en-US" altLang="en-US" sz="2000" dirty="0" err="1">
                <a:solidFill>
                  <a:srgbClr val="131A6D"/>
                </a:solidFill>
              </a:rPr>
              <a:t>Servicios</a:t>
            </a:r>
            <a:r>
              <a:rPr lang="en-US" altLang="en-US" sz="2000" dirty="0">
                <a:solidFill>
                  <a:srgbClr val="131A6D"/>
                </a:solidFill>
              </a:rPr>
              <a:t> </a:t>
            </a:r>
            <a:r>
              <a:rPr lang="en-US" altLang="en-US" sz="2000" dirty="0" err="1">
                <a:solidFill>
                  <a:srgbClr val="131A6D"/>
                </a:solidFill>
              </a:rPr>
              <a:t>Ambulatorios</a:t>
            </a:r>
            <a:r>
              <a:rPr lang="en-US" altLang="en-US" sz="2000" dirty="0">
                <a:solidFill>
                  <a:srgbClr val="131A6D"/>
                </a:solidFill>
              </a:rPr>
              <a:t> del Hospital</a:t>
            </a:r>
          </a:p>
          <a:p>
            <a:pPr indent="-285750" eaLnBrk="1" hangingPunct="1">
              <a:lnSpc>
                <a:spcPct val="150000"/>
              </a:lnSpc>
              <a:buFont typeface="Arial" panose="020B0604020202020204" pitchFamily="34" charset="0"/>
              <a:buChar char="•"/>
            </a:pPr>
            <a:r>
              <a:rPr lang="en-US" altLang="en-US" sz="2000" dirty="0" err="1">
                <a:solidFill>
                  <a:srgbClr val="131A6D"/>
                </a:solidFill>
              </a:rPr>
              <a:t>Terapia</a:t>
            </a:r>
            <a:r>
              <a:rPr lang="en-US" altLang="en-US" sz="2000" dirty="0">
                <a:solidFill>
                  <a:srgbClr val="131A6D"/>
                </a:solidFill>
              </a:rPr>
              <a:t> </a:t>
            </a:r>
            <a:r>
              <a:rPr lang="en-US" altLang="en-US" sz="2000" dirty="0" err="1">
                <a:solidFill>
                  <a:srgbClr val="131A6D"/>
                </a:solidFill>
              </a:rPr>
              <a:t>Física</a:t>
            </a:r>
            <a:endParaRPr lang="en-US" altLang="en-US" sz="2000" dirty="0">
              <a:solidFill>
                <a:srgbClr val="131A6D"/>
              </a:solidFill>
            </a:endParaRPr>
          </a:p>
          <a:p>
            <a:pPr indent="-285750" eaLnBrk="1" hangingPunct="1">
              <a:lnSpc>
                <a:spcPct val="150000"/>
              </a:lnSpc>
              <a:buFont typeface="Arial" panose="020B0604020202020204" pitchFamily="34" charset="0"/>
              <a:buChar char="•"/>
            </a:pPr>
            <a:r>
              <a:rPr lang="en-US" altLang="en-US" sz="2000" dirty="0" err="1">
                <a:solidFill>
                  <a:srgbClr val="131A6D"/>
                </a:solidFill>
              </a:rPr>
              <a:t>Trasplantes</a:t>
            </a:r>
            <a:r>
              <a:rPr lang="en-US" altLang="en-US" sz="2000" dirty="0">
                <a:solidFill>
                  <a:srgbClr val="131A6D"/>
                </a:solidFill>
              </a:rPr>
              <a:t> y </a:t>
            </a:r>
            <a:r>
              <a:rPr lang="en-US" altLang="en-US" sz="2000" dirty="0" err="1">
                <a:solidFill>
                  <a:srgbClr val="131A6D"/>
                </a:solidFill>
              </a:rPr>
              <a:t>medicamentos</a:t>
            </a:r>
            <a:r>
              <a:rPr lang="en-US" altLang="en-US" sz="2000" dirty="0">
                <a:solidFill>
                  <a:srgbClr val="131A6D"/>
                </a:solidFill>
              </a:rPr>
              <a:t> </a:t>
            </a:r>
            <a:r>
              <a:rPr lang="en-US" altLang="en-US" sz="2000" dirty="0" err="1">
                <a:solidFill>
                  <a:srgbClr val="131A6D"/>
                </a:solidFill>
              </a:rPr>
              <a:t>inmunosupresores</a:t>
            </a:r>
            <a:endParaRPr lang="en-US" altLang="en-US" sz="2000" dirty="0">
              <a:solidFill>
                <a:srgbClr val="131A6D"/>
              </a:solidFill>
            </a:endParaRPr>
          </a:p>
        </p:txBody>
      </p:sp>
      <p:sp>
        <p:nvSpPr>
          <p:cNvPr id="9" name="TextBox 8">
            <a:extLst>
              <a:ext uri="{FF2B5EF4-FFF2-40B4-BE49-F238E27FC236}">
                <a16:creationId xmlns:a16="http://schemas.microsoft.com/office/drawing/2014/main" id="{AB3BC12F-DB4F-4B4D-94B1-222A29A70E55}"/>
              </a:ext>
            </a:extLst>
          </p:cNvPr>
          <p:cNvSpPr txBox="1"/>
          <p:nvPr/>
        </p:nvSpPr>
        <p:spPr>
          <a:xfrm>
            <a:off x="1123950" y="981943"/>
            <a:ext cx="6896100" cy="584775"/>
          </a:xfrm>
          <a:prstGeom prst="rect">
            <a:avLst/>
          </a:prstGeom>
          <a:noFill/>
          <a:effectLst/>
        </p:spPr>
        <p:txBody>
          <a:bodyPr wrap="square">
            <a:spAutoFit/>
          </a:bodyPr>
          <a:lstStyle/>
          <a:p>
            <a:pPr algn="ctr" eaLnBrk="1" hangingPunct="1">
              <a:spcBef>
                <a:spcPct val="50000"/>
              </a:spcBef>
              <a:buFontTx/>
              <a:buNone/>
            </a:pPr>
            <a:r>
              <a:rPr lang="en-US" altLang="en-US" sz="3200" b="1" dirty="0">
                <a:solidFill>
                  <a:srgbClr val="000066"/>
                </a:solidFill>
              </a:rPr>
              <a:t>Parte B Seguro Médico </a:t>
            </a:r>
          </a:p>
        </p:txBody>
      </p:sp>
      <p:pic>
        <p:nvPicPr>
          <p:cNvPr id="3" name="Picture 2" descr="A picture containing person, person, wearing, older&#10;&#10;Description automatically generated">
            <a:extLst>
              <a:ext uri="{FF2B5EF4-FFF2-40B4-BE49-F238E27FC236}">
                <a16:creationId xmlns:a16="http://schemas.microsoft.com/office/drawing/2014/main" id="{3F21DBE8-A0F7-4E26-AA0A-C4558D460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292" y="2133600"/>
            <a:ext cx="3622993" cy="2417954"/>
          </a:xfrm>
          <a:prstGeom prst="rect">
            <a:avLst/>
          </a:prstGeom>
          <a:effectLst>
            <a:softEdge rad="31750"/>
          </a:effectLst>
        </p:spPr>
      </p:pic>
      <p:grpSp>
        <p:nvGrpSpPr>
          <p:cNvPr id="11" name="Group 10">
            <a:extLst>
              <a:ext uri="{FF2B5EF4-FFF2-40B4-BE49-F238E27FC236}">
                <a16:creationId xmlns:a16="http://schemas.microsoft.com/office/drawing/2014/main" id="{42E3D90D-4DAC-4BA4-B435-B7F25C2C36EB}"/>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2D25DD5F-3E01-4A83-A958-F26FF885425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43453AFC-8539-4695-942C-5B8A9611FEF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6BAFEC19-0302-44A3-8D8C-96FA0E5D1B7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7359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A464BFB-5844-495C-B28D-35395FFCA7B6}"/>
              </a:ext>
            </a:extLst>
          </p:cNvPr>
          <p:cNvSpPr txBox="1"/>
          <p:nvPr/>
        </p:nvSpPr>
        <p:spPr>
          <a:xfrm>
            <a:off x="1552575" y="1117346"/>
            <a:ext cx="6038850" cy="584775"/>
          </a:xfrm>
          <a:prstGeom prst="rect">
            <a:avLst/>
          </a:prstGeom>
          <a:noFill/>
          <a:effectLst/>
        </p:spPr>
        <p:txBody>
          <a:bodyPr wrap="square" lIns="91440" tIns="45720" rIns="91440" bIns="45720" anchor="t">
            <a:spAutoFit/>
          </a:bodyPr>
          <a:lstStyle/>
          <a:p>
            <a:pPr eaLnBrk="1" hangingPunct="1">
              <a:spcBef>
                <a:spcPct val="50000"/>
              </a:spcBef>
              <a:buFontTx/>
              <a:buNone/>
            </a:pPr>
            <a:r>
              <a:rPr lang="en-US" altLang="en-US" sz="3200" b="1" dirty="0">
                <a:solidFill>
                  <a:srgbClr val="000066"/>
                </a:solidFill>
                <a:latin typeface="Arial"/>
                <a:cs typeface="Arial"/>
              </a:rPr>
              <a:t>Parte B Seguro Médico </a:t>
            </a:r>
          </a:p>
        </p:txBody>
      </p:sp>
      <p:sp>
        <p:nvSpPr>
          <p:cNvPr id="2" name="Rectangle 1">
            <a:extLst>
              <a:ext uri="{FF2B5EF4-FFF2-40B4-BE49-F238E27FC236}">
                <a16:creationId xmlns:a16="http://schemas.microsoft.com/office/drawing/2014/main" id="{3AF8501A-314B-4055-9E5A-6B92B320DA18}"/>
              </a:ext>
            </a:extLst>
          </p:cNvPr>
          <p:cNvSpPr/>
          <p:nvPr/>
        </p:nvSpPr>
        <p:spPr>
          <a:xfrm>
            <a:off x="513273" y="2509284"/>
            <a:ext cx="4962967" cy="3231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473285" y="2243471"/>
            <a:ext cx="5196146" cy="3646274"/>
          </a:xfrm>
          <a:prstGeom prst="rect">
            <a:avLst/>
          </a:prstGeom>
          <a:noFill/>
          <a:effectLst/>
        </p:spPr>
        <p:txBody>
          <a:bodyPr wrap="square" lIns="45720" tIns="45720" rIns="45720" bIns="45720" rtlCol="0" anchor="ctr">
            <a:noAutofit/>
          </a:bodyPr>
          <a:lstStyle/>
          <a:p>
            <a:pPr eaLnBrk="1" hangingPunct="1">
              <a:lnSpc>
                <a:spcPct val="150000"/>
              </a:lnSpc>
            </a:pPr>
            <a:r>
              <a:rPr lang="en-US" altLang="en-US" sz="2000" b="1" dirty="0">
                <a:solidFill>
                  <a:srgbClr val="FF0000"/>
                </a:solidFill>
                <a:latin typeface="Arial"/>
                <a:cs typeface="Arial"/>
              </a:rPr>
              <a:t>In 2025, Medicare </a:t>
            </a:r>
            <a:r>
              <a:rPr lang="en-US" altLang="en-US" sz="2000" b="1" dirty="0" err="1">
                <a:solidFill>
                  <a:srgbClr val="FF0000"/>
                </a:solidFill>
                <a:latin typeface="Arial"/>
                <a:cs typeface="Arial"/>
              </a:rPr>
              <a:t>agregó</a:t>
            </a:r>
            <a:r>
              <a:rPr lang="en-US" altLang="en-US" sz="2000" b="1" dirty="0">
                <a:solidFill>
                  <a:srgbClr val="FF0000"/>
                </a:solidFill>
                <a:latin typeface="Arial"/>
                <a:cs typeface="Arial"/>
              </a:rPr>
              <a:t> </a:t>
            </a:r>
            <a:r>
              <a:rPr lang="en-US" altLang="en-US" sz="2000" b="1" dirty="0" err="1">
                <a:solidFill>
                  <a:srgbClr val="FF0000"/>
                </a:solidFill>
                <a:latin typeface="Arial"/>
                <a:cs typeface="Arial"/>
              </a:rPr>
              <a:t>cobertura</a:t>
            </a:r>
            <a:r>
              <a:rPr lang="en-US" altLang="en-US" sz="2000" b="1" dirty="0">
                <a:solidFill>
                  <a:srgbClr val="FF0000"/>
                </a:solidFill>
                <a:latin typeface="Arial"/>
                <a:cs typeface="Arial"/>
              </a:rPr>
              <a:t> para:</a:t>
            </a:r>
            <a:endParaRPr lang="en-US" b="1" dirty="0">
              <a:solidFill>
                <a:srgbClr val="FF0000"/>
              </a:solidFill>
            </a:endParaRPr>
          </a:p>
          <a:p>
            <a:pPr marL="342900" indent="-342900">
              <a:lnSpc>
                <a:spcPct val="150000"/>
              </a:lnSpc>
              <a:buFont typeface="Arial" panose="020B0604020202020204" pitchFamily="34" charset="0"/>
              <a:buChar char="•"/>
            </a:pPr>
            <a:r>
              <a:rPr lang="es-ES" altLang="en-US" dirty="0">
                <a:solidFill>
                  <a:srgbClr val="131A6D"/>
                </a:solidFill>
                <a:latin typeface="Arial"/>
                <a:cs typeface="Arial"/>
              </a:rPr>
              <a:t>Los costos de bolsillo de los medicamentos tienen un límite de $2,000</a:t>
            </a:r>
            <a:endParaRPr lang="en-US" dirty="0">
              <a:latin typeface="Arial"/>
              <a:cs typeface="Arial"/>
            </a:endParaRPr>
          </a:p>
          <a:p>
            <a:pPr marL="342900" indent="-342900" eaLnBrk="1" hangingPunct="1">
              <a:lnSpc>
                <a:spcPct val="150000"/>
              </a:lnSpc>
              <a:buFont typeface="Arial" panose="020B0604020202020204" pitchFamily="34" charset="0"/>
              <a:buChar char="•"/>
            </a:pPr>
            <a:r>
              <a:rPr lang="es-ES" altLang="en-US" dirty="0">
                <a:solidFill>
                  <a:srgbClr val="131A6D"/>
                </a:solidFill>
                <a:latin typeface="Arial"/>
                <a:cs typeface="Arial"/>
              </a:rPr>
              <a:t>Ampliación de la atención de la salud mental</a:t>
            </a:r>
            <a:endParaRPr lang="en-US" altLang="en-US" dirty="0">
              <a:solidFill>
                <a:srgbClr val="131A6D"/>
              </a:solidFill>
              <a:cs typeface="Arial"/>
            </a:endParaRPr>
          </a:p>
          <a:p>
            <a:pPr marL="342900" indent="-342900" eaLnBrk="1" hangingPunct="1">
              <a:lnSpc>
                <a:spcPct val="150000"/>
              </a:lnSpc>
              <a:buFont typeface="Arial" panose="020B0604020202020204" pitchFamily="34" charset="0"/>
              <a:buChar char="•"/>
            </a:pPr>
            <a:r>
              <a:rPr lang="es-ES" altLang="en-US" dirty="0">
                <a:solidFill>
                  <a:srgbClr val="131A6D"/>
                </a:solidFill>
                <a:latin typeface="Arial"/>
                <a:cs typeface="Arial"/>
              </a:rPr>
              <a:t>Apoyo adicional para el cuidador</a:t>
            </a:r>
            <a:endParaRPr lang="en-US" altLang="en-US" dirty="0">
              <a:solidFill>
                <a:srgbClr val="131A6D"/>
              </a:solidFill>
              <a:latin typeface="Arial"/>
              <a:cs typeface="Arial"/>
            </a:endParaRPr>
          </a:p>
          <a:p>
            <a:pPr marL="342900" indent="-342900" eaLnBrk="1" hangingPunct="1">
              <a:lnSpc>
                <a:spcPct val="150000"/>
              </a:lnSpc>
              <a:buFont typeface="Arial" panose="020B0604020202020204" pitchFamily="34" charset="0"/>
              <a:buChar char="•"/>
            </a:pPr>
            <a:r>
              <a:rPr lang="es-ES" altLang="en-US" dirty="0">
                <a:solidFill>
                  <a:srgbClr val="131A6D"/>
                </a:solidFill>
                <a:latin typeface="Arial"/>
                <a:cs typeface="Arial"/>
              </a:rPr>
              <a:t>Programa de Beneficios de Salud del Servicio Postal</a:t>
            </a:r>
          </a:p>
          <a:p>
            <a:pPr marL="342900" indent="-342900" eaLnBrk="1" hangingPunct="1">
              <a:lnSpc>
                <a:spcPct val="150000"/>
              </a:lnSpc>
              <a:buFont typeface="Arial" panose="020B0604020202020204" pitchFamily="34" charset="0"/>
              <a:buChar char="•"/>
            </a:pPr>
            <a:r>
              <a:rPr lang="es-ES" altLang="en-US" dirty="0">
                <a:solidFill>
                  <a:srgbClr val="131A6D"/>
                </a:solidFill>
                <a:latin typeface="Arial"/>
                <a:cs typeface="Arial"/>
              </a:rPr>
              <a:t>Cambios en la cobertura de telemedicina</a:t>
            </a:r>
            <a:endParaRPr lang="en-US" altLang="en-US" dirty="0">
              <a:solidFill>
                <a:srgbClr val="131A6D"/>
              </a:solidFill>
              <a:latin typeface="Arial"/>
              <a:cs typeface="Arial"/>
            </a:endParaRPr>
          </a:p>
        </p:txBody>
      </p:sp>
      <p:pic>
        <p:nvPicPr>
          <p:cNvPr id="9" name="Picture 8">
            <a:extLst>
              <a:ext uri="{FF2B5EF4-FFF2-40B4-BE49-F238E27FC236}">
                <a16:creationId xmlns:a16="http://schemas.microsoft.com/office/drawing/2014/main" id="{9B315A6A-7EA9-40A9-94F8-5EBE3E29A6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04341" y="2285735"/>
            <a:ext cx="3004772" cy="3901720"/>
          </a:xfrm>
          <a:prstGeom prst="rect">
            <a:avLst/>
          </a:prstGeom>
          <a:ln w="38100">
            <a:solidFill>
              <a:srgbClr val="3C5899"/>
            </a:solidFill>
          </a:ln>
        </p:spPr>
      </p:pic>
      <p:grpSp>
        <p:nvGrpSpPr>
          <p:cNvPr id="12" name="Group 11">
            <a:extLst>
              <a:ext uri="{FF2B5EF4-FFF2-40B4-BE49-F238E27FC236}">
                <a16:creationId xmlns:a16="http://schemas.microsoft.com/office/drawing/2014/main" id="{63F8BB76-051B-4B0F-848E-5153BDE6DAC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3802FEC2-A2E2-4212-8EE6-BFD93F70B25B}"/>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A5846933-63AB-4B02-9269-90E28B94F5F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5" name="Flowchart: Process 14">
              <a:extLst>
                <a:ext uri="{FF2B5EF4-FFF2-40B4-BE49-F238E27FC236}">
                  <a16:creationId xmlns:a16="http://schemas.microsoft.com/office/drawing/2014/main" id="{919C23BE-D454-4A23-A98A-91A1BE00067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7154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5785FE-3657-467A-84DE-D411782BD565}"/>
              </a:ext>
            </a:extLst>
          </p:cNvPr>
          <p:cNvSpPr/>
          <p:nvPr/>
        </p:nvSpPr>
        <p:spPr>
          <a:xfrm>
            <a:off x="0" y="1848465"/>
            <a:ext cx="9144000" cy="884904"/>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19639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s-ES" sz="3200" dirty="0">
                <a:solidFill>
                  <a:srgbClr val="000000"/>
                </a:solidFill>
                <a:latin typeface="Arial" panose="020B0604020202020204" pitchFamily="34" charset="0"/>
              </a:rPr>
              <a:t>Agente Licenciado</a:t>
            </a:r>
            <a:endParaRPr lang="en-US" sz="3200" b="1" kern="0" dirty="0">
              <a:solidFill>
                <a:srgbClr val="131A6D"/>
              </a:solidFill>
              <a:cs typeface="Arial" charset="0"/>
            </a:endParaRPr>
          </a:p>
        </p:txBody>
      </p:sp>
      <p:sp>
        <p:nvSpPr>
          <p:cNvPr id="14" name="TextBox 13">
            <a:extLst>
              <a:ext uri="{FF2B5EF4-FFF2-40B4-BE49-F238E27FC236}">
                <a16:creationId xmlns:a16="http://schemas.microsoft.com/office/drawing/2014/main" id="{7907A43A-3996-4B03-A68B-A2D1FC933ED0}"/>
              </a:ext>
            </a:extLst>
          </p:cNvPr>
          <p:cNvSpPr txBox="1"/>
          <p:nvPr/>
        </p:nvSpPr>
        <p:spPr>
          <a:xfrm>
            <a:off x="4542752" y="3695093"/>
            <a:ext cx="3755674" cy="1631216"/>
          </a:xfrm>
          <a:prstGeom prst="rect">
            <a:avLst/>
          </a:prstGeom>
          <a:noFill/>
        </p:spPr>
        <p:txBody>
          <a:bodyPr wrap="square" lIns="91440" tIns="45720" rIns="91440" bIns="45720" rtlCol="0" anchor="t">
            <a:spAutoFit/>
          </a:bodyPr>
          <a:lstStyle/>
          <a:p>
            <a:pPr marL="0" marR="0" lvl="0" indent="0" defTabSz="914400">
              <a:lnSpc>
                <a:spcPct val="100000"/>
              </a:lnSpc>
              <a:spcBef>
                <a:spcPct val="0"/>
              </a:spcBef>
              <a:spcAft>
                <a:spcPct val="0"/>
              </a:spcAft>
              <a:buNone/>
              <a:tabLst/>
              <a:defRPr/>
            </a:pPr>
            <a:r>
              <a:rPr lang="en-US" sz="3600" b="1" dirty="0" err="1">
                <a:solidFill>
                  <a:srgbClr val="131A6D"/>
                </a:solidFill>
                <a:latin typeface="Arial"/>
                <a:cs typeface="Arial"/>
              </a:rPr>
              <a:t>Nombre</a:t>
            </a:r>
            <a:endParaRPr lang="en-US" dirty="0">
              <a:ea typeface="+mn-ea"/>
              <a:cs typeface="+mn-cs"/>
            </a:endParaRPr>
          </a:p>
          <a:p>
            <a:pPr>
              <a:defRPr/>
            </a:pPr>
            <a:r>
              <a:rPr lang="en-US" sz="3600" b="1" dirty="0" err="1">
                <a:solidFill>
                  <a:srgbClr val="131A6D"/>
                </a:solidFill>
                <a:latin typeface="Arial"/>
                <a:cs typeface="Arial"/>
              </a:rPr>
              <a:t>Numero</a:t>
            </a:r>
            <a:r>
              <a:rPr lang="en-US" sz="3600" b="1" dirty="0">
                <a:solidFill>
                  <a:srgbClr val="131A6D"/>
                </a:solidFill>
                <a:latin typeface="Arial"/>
                <a:cs typeface="Arial"/>
              </a:rPr>
              <a:t> Tele.</a:t>
            </a:r>
          </a:p>
          <a:p>
            <a:pPr>
              <a:defRPr/>
            </a:pPr>
            <a:r>
              <a:rPr lang="en-US" sz="2800" b="0" i="0" u="none" strike="noStrike" kern="1200" cap="none" spc="0" normalizeH="0" baseline="0" noProof="0" dirty="0" err="1">
                <a:ln>
                  <a:noFill/>
                </a:ln>
                <a:solidFill>
                  <a:srgbClr val="131A6D"/>
                </a:solidFill>
                <a:effectLst/>
                <a:uLnTx/>
                <a:uFillTx/>
                <a:latin typeface="Arial"/>
                <a:cs typeface="Arial"/>
              </a:rPr>
              <a:t>Correo</a:t>
            </a:r>
            <a:r>
              <a:rPr lang="en-US" sz="2800" b="0" i="0" u="none" strike="noStrike" kern="1200" cap="none" spc="0" normalizeH="0" baseline="0" noProof="0" dirty="0">
                <a:ln>
                  <a:noFill/>
                </a:ln>
                <a:solidFill>
                  <a:srgbClr val="131A6D"/>
                </a:solidFill>
                <a:effectLst/>
                <a:uLnTx/>
                <a:uFillTx/>
                <a:latin typeface="Arial"/>
                <a:cs typeface="Arial"/>
              </a:rPr>
              <a:t> </a:t>
            </a:r>
            <a:r>
              <a:rPr lang="en-US" sz="2800" b="0" i="0" u="none" strike="noStrike" kern="1200" cap="none" spc="0" normalizeH="0" baseline="0" noProof="0" dirty="0" err="1">
                <a:ln>
                  <a:noFill/>
                </a:ln>
                <a:solidFill>
                  <a:srgbClr val="131A6D"/>
                </a:solidFill>
                <a:effectLst/>
                <a:uLnTx/>
                <a:uFillTx/>
                <a:latin typeface="Arial"/>
                <a:cs typeface="Arial"/>
              </a:rPr>
              <a:t>electronico</a:t>
            </a:r>
            <a:endParaRPr lang="en-US" sz="2800" b="0" i="0" u="none" strike="noStrike" kern="1200" cap="none" spc="0" normalizeH="0" baseline="0" noProof="0" dirty="0">
              <a:ln>
                <a:noFill/>
              </a:ln>
              <a:solidFill>
                <a:srgbClr val="131A6D"/>
              </a:solidFill>
              <a:effectLst/>
              <a:uLnTx/>
              <a:uFillTx/>
              <a:latin typeface="Arial" panose="020B0604020202020204" pitchFamily="34" charset="0"/>
              <a:cs typeface="Arial"/>
            </a:endParaRPr>
          </a:p>
        </p:txBody>
      </p:sp>
      <p:sp>
        <p:nvSpPr>
          <p:cNvPr id="16" name="Rectangle 15">
            <a:extLst>
              <a:ext uri="{FF2B5EF4-FFF2-40B4-BE49-F238E27FC236}">
                <a16:creationId xmlns:a16="http://schemas.microsoft.com/office/drawing/2014/main" id="{BCE240CE-F6A7-4FA8-9922-41E2C8685815}"/>
              </a:ext>
            </a:extLst>
          </p:cNvPr>
          <p:cNvSpPr/>
          <p:nvPr/>
        </p:nvSpPr>
        <p:spPr>
          <a:xfrm>
            <a:off x="1640996" y="3324863"/>
            <a:ext cx="2199734" cy="237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a typeface="+mn-lt"/>
                <a:cs typeface="+mn-lt"/>
              </a:rPr>
              <a:t>PHOTO</a:t>
            </a:r>
            <a:endParaRPr lang="en-US" sz="4000" dirty="0"/>
          </a:p>
        </p:txBody>
      </p:sp>
      <p:pic>
        <p:nvPicPr>
          <p:cNvPr id="17" name="Picture 48">
            <a:extLst>
              <a:ext uri="{FF2B5EF4-FFF2-40B4-BE49-F238E27FC236}">
                <a16:creationId xmlns:a16="http://schemas.microsoft.com/office/drawing/2014/main" id="{8C3EFB24-D447-482B-9E36-3D3A68D5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3086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2" y="2743200"/>
            <a:ext cx="7511407" cy="3699811"/>
          </a:xfrm>
          <a:prstGeom prst="rect">
            <a:avLst/>
          </a:prstGeom>
          <a:noFill/>
          <a:effectLst/>
        </p:spPr>
        <p:txBody>
          <a:bodyPr wrap="square" lIns="45720" tIns="45720" rIns="45720" bIns="45720" rtlCol="0" anchor="ctr">
            <a:noAutofit/>
          </a:bodyPr>
          <a:lstStyle/>
          <a:p>
            <a:pPr algn="ctr" eaLnBrk="1" hangingPunct="1">
              <a:spcBef>
                <a:spcPct val="50000"/>
              </a:spcBef>
              <a:buFontTx/>
              <a:buNone/>
            </a:pPr>
            <a:endParaRPr lang="en-US" altLang="en-US" b="1" dirty="0"/>
          </a:p>
          <a:p>
            <a:pPr eaLnBrk="1" hangingPunct="1"/>
            <a:endParaRPr lang="en-US" altLang="en-US" sz="1600" b="1" dirty="0">
              <a:solidFill>
                <a:srgbClr val="000066"/>
              </a:solidFill>
            </a:endParaRPr>
          </a:p>
          <a:p>
            <a:pPr marL="285750" indent="-285750" eaLnBrk="1" hangingPunct="1">
              <a:buFont typeface="Arial" panose="020B0604020202020204" pitchFamily="34" charset="0"/>
              <a:buChar char="•"/>
            </a:pPr>
            <a:r>
              <a:rPr lang="es-ES" altLang="en-US" sz="2000" dirty="0">
                <a:solidFill>
                  <a:srgbClr val="131A6D"/>
                </a:solidFill>
                <a:latin typeface="Arial"/>
                <a:cs typeface="Arial"/>
              </a:rPr>
              <a:t>La mayoría pagará la prima estándar de $185.00 dólares</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Las personas con </a:t>
            </a:r>
            <a:r>
              <a:rPr lang="en-US" altLang="en-US" sz="2000" dirty="0" err="1">
                <a:solidFill>
                  <a:srgbClr val="131A6D"/>
                </a:solidFill>
                <a:latin typeface="Arial"/>
                <a:cs typeface="Arial"/>
              </a:rPr>
              <a:t>ingresos</a:t>
            </a:r>
            <a:r>
              <a:rPr lang="en-US" altLang="en-US" sz="2000" dirty="0">
                <a:solidFill>
                  <a:srgbClr val="131A6D"/>
                </a:solidFill>
                <a:latin typeface="Arial"/>
                <a:cs typeface="Arial"/>
              </a:rPr>
              <a:t> más </a:t>
            </a:r>
            <a:r>
              <a:rPr lang="en-US" altLang="en-US" sz="2000" dirty="0" err="1">
                <a:solidFill>
                  <a:srgbClr val="131A6D"/>
                </a:solidFill>
                <a:latin typeface="Arial"/>
                <a:cs typeface="Arial"/>
              </a:rPr>
              <a:t>elevados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podrían</a:t>
            </a:r>
            <a:r>
              <a:rPr lang="en-US" altLang="en-US" sz="2000" dirty="0">
                <a:solidFill>
                  <a:srgbClr val="131A6D"/>
                </a:solidFill>
                <a:latin typeface="Arial"/>
                <a:cs typeface="Arial"/>
              </a:rPr>
              <a:t> pagar hasta $628.90 </a:t>
            </a:r>
            <a:r>
              <a:rPr lang="en-US" altLang="en-US" sz="2000" dirty="0" err="1">
                <a:solidFill>
                  <a:srgbClr val="131A6D"/>
                </a:solidFill>
                <a:latin typeface="Arial"/>
                <a:cs typeface="Arial"/>
              </a:rPr>
              <a:t>dólares</a:t>
            </a:r>
            <a:r>
              <a:rPr lang="en-US" altLang="en-US" sz="2000" dirty="0">
                <a:solidFill>
                  <a:srgbClr val="131A6D"/>
                </a:solidFill>
                <a:latin typeface="Arial"/>
                <a:cs typeface="Arial"/>
              </a:rPr>
              <a:t> por </a:t>
            </a:r>
            <a:r>
              <a:rPr lang="en-US" altLang="en-US" sz="2000" dirty="0" err="1">
                <a:solidFill>
                  <a:srgbClr val="131A6D"/>
                </a:solidFill>
                <a:latin typeface="Arial"/>
                <a:cs typeface="Arial"/>
              </a:rPr>
              <a:t>mes</a:t>
            </a:r>
            <a:r>
              <a:rPr lang="en-US" altLang="en-US" sz="2000" dirty="0">
                <a:solidFill>
                  <a:srgbClr val="131A6D"/>
                </a:solidFill>
                <a:latin typeface="Arial"/>
                <a:cs typeface="Arial"/>
              </a:rPr>
              <a:t> por la Parte B. </a:t>
            </a:r>
            <a:r>
              <a:rPr lang="en-US" altLang="en-US" sz="2000" dirty="0" err="1">
                <a:solidFill>
                  <a:srgbClr val="131A6D"/>
                </a:solidFill>
                <a:latin typeface="Arial"/>
                <a:cs typeface="Arial"/>
              </a:rPr>
              <a:t>Basado</a:t>
            </a:r>
            <a:r>
              <a:rPr lang="en-US" altLang="en-US" sz="2000" dirty="0">
                <a:solidFill>
                  <a:srgbClr val="131A6D"/>
                </a:solidFill>
                <a:latin typeface="Arial"/>
                <a:cs typeface="Arial"/>
              </a:rPr>
              <a:t> </a:t>
            </a:r>
            <a:r>
              <a:rPr lang="en-US" altLang="en-US" sz="2000" dirty="0" err="1">
                <a:solidFill>
                  <a:srgbClr val="131A6D"/>
                </a:solidFill>
                <a:latin typeface="Arial"/>
                <a:cs typeface="Arial"/>
              </a:rPr>
              <a:t>en</a:t>
            </a:r>
            <a:r>
              <a:rPr lang="en-US" altLang="en-US" sz="2000" dirty="0">
                <a:solidFill>
                  <a:srgbClr val="131A6D"/>
                </a:solidFill>
                <a:latin typeface="Arial"/>
                <a:cs typeface="Arial"/>
              </a:rPr>
              <a:t> los </a:t>
            </a:r>
            <a:r>
              <a:rPr lang="en-US" altLang="en-US" sz="2000" dirty="0" err="1">
                <a:solidFill>
                  <a:srgbClr val="131A6D"/>
                </a:solidFill>
                <a:latin typeface="Arial"/>
                <a:cs typeface="Arial"/>
              </a:rPr>
              <a:t>ingresos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declarados</a:t>
            </a:r>
            <a:r>
              <a:rPr lang="en-US" altLang="en-US" sz="2000" dirty="0">
                <a:solidFill>
                  <a:srgbClr val="131A6D"/>
                </a:solidFill>
                <a:latin typeface="Arial"/>
                <a:cs typeface="Arial"/>
              </a:rPr>
              <a:t> al IRS </a:t>
            </a:r>
            <a:r>
              <a:rPr lang="en-US" altLang="en-US" sz="2000" dirty="0" err="1">
                <a:solidFill>
                  <a:srgbClr val="131A6D"/>
                </a:solidFill>
                <a:latin typeface="Arial"/>
                <a:cs typeface="Arial"/>
              </a:rPr>
              <a:t>hace</a:t>
            </a:r>
            <a:r>
              <a:rPr lang="en-US" altLang="en-US" sz="2000" dirty="0">
                <a:solidFill>
                  <a:srgbClr val="131A6D"/>
                </a:solidFill>
                <a:latin typeface="Arial"/>
                <a:cs typeface="Arial"/>
              </a:rPr>
              <a:t> dos </a:t>
            </a:r>
            <a:r>
              <a:rPr lang="en-US" altLang="en-US" sz="2000" dirty="0" err="1">
                <a:solidFill>
                  <a:srgbClr val="131A6D"/>
                </a:solidFill>
                <a:latin typeface="Arial"/>
                <a:cs typeface="Arial"/>
              </a:rPr>
              <a:t>años</a:t>
            </a:r>
            <a:r>
              <a:rPr lang="en-US" altLang="en-US" sz="2000" dirty="0">
                <a:solidFill>
                  <a:srgbClr val="131A6D"/>
                </a:solidFill>
                <a:latin typeface="Arial"/>
                <a:cs typeface="Arial"/>
              </a:rPr>
              <a:t>. </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n-US" altLang="en-US" sz="2000" dirty="0">
                <a:solidFill>
                  <a:srgbClr val="131A6D"/>
                </a:solidFill>
                <a:latin typeface="Arial"/>
                <a:cs typeface="Arial"/>
              </a:rPr>
              <a:t>Las personas con </a:t>
            </a:r>
            <a:r>
              <a:rPr lang="en-US" altLang="en-US" sz="2000" dirty="0" err="1">
                <a:solidFill>
                  <a:srgbClr val="131A6D"/>
                </a:solidFill>
                <a:latin typeface="Arial"/>
                <a:cs typeface="Arial"/>
              </a:rPr>
              <a:t>ingresos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limitados</a:t>
            </a:r>
            <a:r>
              <a:rPr lang="en-US" altLang="en-US" sz="2000" dirty="0">
                <a:solidFill>
                  <a:srgbClr val="131A6D"/>
                </a:solidFill>
                <a:latin typeface="Arial"/>
                <a:cs typeface="Arial"/>
              </a:rPr>
              <a:t> que </a:t>
            </a:r>
            <a:r>
              <a:rPr lang="en-US" altLang="en-US" sz="2000" dirty="0" err="1">
                <a:solidFill>
                  <a:srgbClr val="131A6D"/>
                </a:solidFill>
                <a:latin typeface="Arial"/>
                <a:cs typeface="Arial"/>
              </a:rPr>
              <a:t>reciben</a:t>
            </a:r>
            <a:r>
              <a:rPr lang="en-US" altLang="en-US" sz="2000" dirty="0">
                <a:solidFill>
                  <a:srgbClr val="131A6D"/>
                </a:solidFill>
                <a:latin typeface="Arial"/>
                <a:cs typeface="Arial"/>
              </a:rPr>
              <a:t> </a:t>
            </a:r>
            <a:r>
              <a:rPr lang="en-US" altLang="en-US" sz="2000" dirty="0" err="1">
                <a:solidFill>
                  <a:srgbClr val="131A6D"/>
                </a:solidFill>
                <a:latin typeface="Arial"/>
                <a:cs typeface="Arial"/>
              </a:rPr>
              <a:t>asistencia</a:t>
            </a:r>
            <a:r>
              <a:rPr lang="en-US" altLang="en-US" sz="2000" dirty="0">
                <a:solidFill>
                  <a:srgbClr val="131A6D"/>
                </a:solidFill>
                <a:latin typeface="Arial"/>
                <a:cs typeface="Arial"/>
              </a:rPr>
              <a:t> </a:t>
            </a:r>
            <a:r>
              <a:rPr lang="en-US" altLang="en-US" sz="2000" dirty="0" err="1">
                <a:solidFill>
                  <a:srgbClr val="131A6D"/>
                </a:solidFill>
                <a:latin typeface="Arial"/>
                <a:cs typeface="Arial"/>
              </a:rPr>
              <a:t>pagarán</a:t>
            </a:r>
            <a:r>
              <a:rPr lang="en-US" altLang="en-US" sz="2000" dirty="0">
                <a:solidFill>
                  <a:srgbClr val="131A6D"/>
                </a:solidFill>
                <a:latin typeface="Arial"/>
                <a:cs typeface="Arial"/>
              </a:rPr>
              <a:t> </a:t>
            </a:r>
            <a:r>
              <a:rPr lang="en-US" altLang="en-US" sz="2000" dirty="0" err="1">
                <a:solidFill>
                  <a:srgbClr val="131A6D"/>
                </a:solidFill>
                <a:latin typeface="Arial"/>
                <a:cs typeface="Arial"/>
              </a:rPr>
              <a:t>una</a:t>
            </a:r>
            <a:r>
              <a:rPr lang="en-US" altLang="en-US" sz="2000" dirty="0">
                <a:solidFill>
                  <a:srgbClr val="131A6D"/>
                </a:solidFill>
                <a:latin typeface="Arial"/>
                <a:cs typeface="Arial"/>
              </a:rPr>
              <a:t> </a:t>
            </a:r>
            <a:r>
              <a:rPr lang="en-US" altLang="en-US" sz="2000" dirty="0" err="1">
                <a:solidFill>
                  <a:srgbClr val="131A6D"/>
                </a:solidFill>
                <a:latin typeface="Arial"/>
                <a:cs typeface="Arial"/>
              </a:rPr>
              <a:t>cantidad</a:t>
            </a:r>
            <a:r>
              <a:rPr lang="en-US" altLang="en-US" sz="2000" dirty="0">
                <a:solidFill>
                  <a:srgbClr val="131A6D"/>
                </a:solidFill>
                <a:latin typeface="Arial"/>
                <a:cs typeface="Arial"/>
              </a:rPr>
              <a:t> más </a:t>
            </a:r>
            <a:r>
              <a:rPr lang="en-US" altLang="en-US" sz="2000" dirty="0" err="1">
                <a:solidFill>
                  <a:srgbClr val="131A6D"/>
                </a:solidFill>
                <a:latin typeface="Arial"/>
                <a:cs typeface="Arial"/>
              </a:rPr>
              <a:t>baja</a:t>
            </a:r>
            <a:r>
              <a:rPr lang="en-US" altLang="en-US" sz="2000" dirty="0">
                <a:solidFill>
                  <a:srgbClr val="131A6D"/>
                </a:solidFill>
                <a:latin typeface="Arial"/>
                <a:cs typeface="Arial"/>
              </a:rPr>
              <a:t> </a:t>
            </a:r>
            <a:r>
              <a:rPr lang="en-US" altLang="en-US" sz="2000" dirty="0" err="1">
                <a:solidFill>
                  <a:srgbClr val="131A6D"/>
                </a:solidFill>
                <a:latin typeface="Arial"/>
                <a:cs typeface="Arial"/>
              </a:rPr>
              <a:t>basada</a:t>
            </a:r>
            <a:r>
              <a:rPr lang="en-US" altLang="en-US" sz="2000" dirty="0">
                <a:solidFill>
                  <a:srgbClr val="131A6D"/>
                </a:solidFill>
                <a:latin typeface="Arial"/>
                <a:cs typeface="Arial"/>
              </a:rPr>
              <a:t> </a:t>
            </a:r>
            <a:r>
              <a:rPr lang="en-US" altLang="en-US" sz="2000" dirty="0" err="1">
                <a:solidFill>
                  <a:srgbClr val="131A6D"/>
                </a:solidFill>
                <a:latin typeface="Arial"/>
                <a:cs typeface="Arial"/>
              </a:rPr>
              <a:t>en</a:t>
            </a:r>
            <a:r>
              <a:rPr lang="en-US" altLang="en-US" sz="2000" dirty="0">
                <a:solidFill>
                  <a:srgbClr val="131A6D"/>
                </a:solidFill>
                <a:latin typeface="Arial"/>
                <a:cs typeface="Arial"/>
              </a:rPr>
              <a:t> el </a:t>
            </a:r>
            <a:r>
              <a:rPr lang="en-US" altLang="en-US" sz="2000" dirty="0" err="1">
                <a:solidFill>
                  <a:srgbClr val="131A6D"/>
                </a:solidFill>
                <a:latin typeface="Arial"/>
                <a:cs typeface="Arial"/>
              </a:rPr>
              <a:t>nivel</a:t>
            </a:r>
            <a:r>
              <a:rPr lang="en-US" altLang="en-US" sz="2000" dirty="0">
                <a:solidFill>
                  <a:srgbClr val="131A6D"/>
                </a:solidFill>
                <a:latin typeface="Arial"/>
                <a:cs typeface="Arial"/>
              </a:rPr>
              <a:t> de </a:t>
            </a:r>
            <a:r>
              <a:rPr lang="en-US" altLang="en-US" sz="2000" dirty="0" err="1">
                <a:solidFill>
                  <a:srgbClr val="131A6D"/>
                </a:solidFill>
                <a:latin typeface="Arial"/>
                <a:cs typeface="Arial"/>
              </a:rPr>
              <a:t>asistencia</a:t>
            </a:r>
            <a:r>
              <a:rPr lang="en-US" altLang="en-US" sz="2000" dirty="0">
                <a:solidFill>
                  <a:srgbClr val="131A6D"/>
                </a:solidFill>
                <a:latin typeface="Arial"/>
                <a:cs typeface="Arial"/>
              </a:rPr>
              <a:t> que </a:t>
            </a:r>
            <a:r>
              <a:rPr lang="en-US" altLang="en-US" sz="2000" dirty="0" err="1">
                <a:solidFill>
                  <a:srgbClr val="131A6D"/>
                </a:solidFill>
                <a:latin typeface="Arial"/>
                <a:cs typeface="Arial"/>
              </a:rPr>
              <a:t>reciben</a:t>
            </a:r>
            <a:r>
              <a:rPr lang="en-US" altLang="en-US" sz="2000" dirty="0">
                <a:solidFill>
                  <a:srgbClr val="131A6D"/>
                </a:solidFill>
                <a:latin typeface="Arial"/>
                <a:cs typeface="Arial"/>
              </a:rPr>
              <a:t>.</a:t>
            </a:r>
          </a:p>
          <a:p>
            <a:pPr marL="285750" indent="-285750" eaLnBrk="1" hangingPunct="1">
              <a:buFont typeface="Arial" panose="020B0604020202020204" pitchFamily="34" charset="0"/>
              <a:buChar char="•"/>
            </a:pPr>
            <a:endParaRPr lang="en-US" altLang="en-US" sz="2000" dirty="0">
              <a:solidFill>
                <a:srgbClr val="131A6D"/>
              </a:solidFill>
            </a:endParaRPr>
          </a:p>
          <a:p>
            <a:pPr marL="285750" indent="-285750" eaLnBrk="1" hangingPunct="1">
              <a:buFont typeface="Arial" panose="020B0604020202020204" pitchFamily="34" charset="0"/>
              <a:buChar char="•"/>
            </a:pPr>
            <a:r>
              <a:rPr lang="es-ES" altLang="en-US" sz="2000" dirty="0">
                <a:solidFill>
                  <a:srgbClr val="131A6D"/>
                </a:solidFill>
                <a:latin typeface="Arial"/>
                <a:cs typeface="Arial"/>
              </a:rPr>
              <a:t>Penalización del 10% por cada período de 12 meses en que fue elegible pero no se inscribió</a:t>
            </a:r>
            <a:endParaRPr lang="en-US" altLang="en-US" sz="2000" dirty="0">
              <a:solidFill>
                <a:srgbClr val="131A6D"/>
              </a:solidFill>
              <a:latin typeface="Arial"/>
              <a:cs typeface="Arial"/>
            </a:endParaRPr>
          </a:p>
          <a:p>
            <a:pPr eaLnBrk="1" hangingPunct="1"/>
            <a:endParaRPr lang="en-US" altLang="en-US" sz="2400" dirty="0">
              <a:solidFill>
                <a:srgbClr val="131A6D"/>
              </a:solidFill>
            </a:endParaRPr>
          </a:p>
          <a:p>
            <a:pPr algn="ctr" eaLnBrk="1" hangingPunct="1">
              <a:spcBef>
                <a:spcPct val="50000"/>
              </a:spcBef>
              <a:buFontTx/>
              <a:buNone/>
            </a:pPr>
            <a:endParaRPr lang="en-US" altLang="en-US" sz="1600" dirty="0"/>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effectLst/>
              <a:uLnTx/>
              <a:uFillTx/>
              <a:cs typeface="Arial" panose="020B0604020202020204" pitchFamily="34" charset="0"/>
            </a:endParaRPr>
          </a:p>
        </p:txBody>
      </p:sp>
      <p:sp>
        <p:nvSpPr>
          <p:cNvPr id="9" name="TextBox 8">
            <a:extLst>
              <a:ext uri="{FF2B5EF4-FFF2-40B4-BE49-F238E27FC236}">
                <a16:creationId xmlns:a16="http://schemas.microsoft.com/office/drawing/2014/main" id="{7F4D1A44-F9F4-4BBC-B20E-4E8CFB90B1D2}"/>
              </a:ext>
            </a:extLst>
          </p:cNvPr>
          <p:cNvSpPr txBox="1"/>
          <p:nvPr/>
        </p:nvSpPr>
        <p:spPr>
          <a:xfrm>
            <a:off x="2021716" y="990600"/>
            <a:ext cx="5009004" cy="584775"/>
          </a:xfrm>
          <a:prstGeom prst="rect">
            <a:avLst/>
          </a:prstGeom>
          <a:noFill/>
          <a:effectLst/>
        </p:spPr>
        <p:txBody>
          <a:bodyPr wrap="square" lIns="91440" tIns="45720" rIns="91440" bIns="45720" anchor="t">
            <a:spAutoFit/>
          </a:bodyPr>
          <a:lstStyle/>
          <a:p>
            <a:pPr eaLnBrk="1" hangingPunct="1">
              <a:spcBef>
                <a:spcPct val="50000"/>
              </a:spcBef>
              <a:buFontTx/>
              <a:buNone/>
            </a:pPr>
            <a:r>
              <a:rPr lang="en-US" altLang="en-US" sz="3200" b="1" dirty="0">
                <a:solidFill>
                  <a:srgbClr val="FF0000"/>
                </a:solidFill>
                <a:latin typeface="Arial"/>
                <a:cs typeface="Arial"/>
              </a:rPr>
              <a:t>2025</a:t>
            </a:r>
            <a:r>
              <a:rPr lang="en-US" altLang="en-US" sz="3200" b="1" dirty="0">
                <a:solidFill>
                  <a:srgbClr val="000066"/>
                </a:solidFill>
                <a:latin typeface="Arial"/>
                <a:cs typeface="Arial"/>
              </a:rPr>
              <a:t> Prima de la Parte B</a:t>
            </a:r>
          </a:p>
        </p:txBody>
      </p:sp>
      <p:grpSp>
        <p:nvGrpSpPr>
          <p:cNvPr id="11" name="Group 10">
            <a:extLst>
              <a:ext uri="{FF2B5EF4-FFF2-40B4-BE49-F238E27FC236}">
                <a16:creationId xmlns:a16="http://schemas.microsoft.com/office/drawing/2014/main" id="{989C8611-65FE-4A63-B6AE-33E5B3FE455E}"/>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B811932B-73AD-4748-BC2D-C06C1705020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7DD6E8F-D551-4F67-B3F1-5E34FF78DE4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3E49C5DF-EC9F-4AD8-95D5-5E8199B641FF}"/>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3467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80F5DD-B313-4A44-BA80-74154119508F}"/>
              </a:ext>
            </a:extLst>
          </p:cNvPr>
          <p:cNvSpPr/>
          <p:nvPr/>
        </p:nvSpPr>
        <p:spPr>
          <a:xfrm>
            <a:off x="0" y="4354"/>
            <a:ext cx="9144000" cy="6858000"/>
          </a:xfrm>
          <a:prstGeom prst="rect">
            <a:avLst/>
          </a:prstGeom>
          <a:gradFill flip="none" rotWithShape="1">
            <a:gsLst>
              <a:gs pos="0">
                <a:schemeClr val="bg1"/>
              </a:gs>
              <a:gs pos="76000">
                <a:srgbClr val="E1E1E1"/>
              </a:gs>
              <a:gs pos="21000">
                <a:srgbClr val="F8F8F8"/>
              </a:gs>
              <a:gs pos="100000">
                <a:srgbClr val="C8C8C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extBox 8">
            <a:extLst>
              <a:ext uri="{FF2B5EF4-FFF2-40B4-BE49-F238E27FC236}">
                <a16:creationId xmlns:a16="http://schemas.microsoft.com/office/drawing/2014/main" id="{F59A7FF1-9C98-4077-B314-8BE734C34D2D}"/>
              </a:ext>
            </a:extLst>
          </p:cNvPr>
          <p:cNvSpPr txBox="1"/>
          <p:nvPr/>
        </p:nvSpPr>
        <p:spPr>
          <a:xfrm>
            <a:off x="1929284" y="992946"/>
            <a:ext cx="4836284" cy="584775"/>
          </a:xfrm>
          <a:prstGeom prst="rect">
            <a:avLst/>
          </a:prstGeom>
          <a:noFill/>
          <a:effectLst/>
        </p:spPr>
        <p:txBody>
          <a:bodyPr wrap="square">
            <a:spAutoFit/>
          </a:bodyPr>
          <a:lstStyle/>
          <a:p>
            <a:pPr eaLnBrk="1" hangingPunct="1">
              <a:spcBef>
                <a:spcPct val="50000"/>
              </a:spcBef>
              <a:buFontTx/>
              <a:buNone/>
            </a:pPr>
            <a:r>
              <a:rPr lang="en-US" altLang="en-US" sz="3200" b="1" dirty="0">
                <a:solidFill>
                  <a:srgbClr val="000066"/>
                </a:solidFill>
              </a:rPr>
              <a:t>Parte B </a:t>
            </a:r>
            <a:r>
              <a:rPr lang="en-US" altLang="en-US" sz="3200" b="1" dirty="0" err="1">
                <a:solidFill>
                  <a:srgbClr val="000066"/>
                </a:solidFill>
              </a:rPr>
              <a:t>Costos</a:t>
            </a:r>
            <a:r>
              <a:rPr lang="en-US" altLang="en-US" sz="3200" b="1" dirty="0">
                <a:solidFill>
                  <a:srgbClr val="000066"/>
                </a:solidFill>
              </a:rPr>
              <a:t> </a:t>
            </a:r>
            <a:r>
              <a:rPr lang="en-US" altLang="en-US" sz="3200" b="1" dirty="0" err="1">
                <a:solidFill>
                  <a:srgbClr val="000066"/>
                </a:solidFill>
              </a:rPr>
              <a:t>Médicos</a:t>
            </a:r>
            <a:endParaRPr lang="en-US" altLang="en-US" sz="3200" b="1" dirty="0">
              <a:solidFill>
                <a:srgbClr val="000066"/>
              </a:solidFill>
            </a:endParaRPr>
          </a:p>
        </p:txBody>
      </p:sp>
      <p:pic>
        <p:nvPicPr>
          <p:cNvPr id="3" name="Picture 2" descr="A person using a calculator&#10;&#10;Description automatically generated with medium confidence">
            <a:extLst>
              <a:ext uri="{FF2B5EF4-FFF2-40B4-BE49-F238E27FC236}">
                <a16:creationId xmlns:a16="http://schemas.microsoft.com/office/drawing/2014/main" id="{1E8D8CAF-FF69-4789-813B-749C02220FCC}"/>
              </a:ext>
            </a:extLst>
          </p:cNvPr>
          <p:cNvPicPr>
            <a:picLocks noChangeAspect="1"/>
          </p:cNvPicPr>
          <p:nvPr/>
        </p:nvPicPr>
        <p:blipFill rotWithShape="1">
          <a:blip r:embed="rId3">
            <a:extLst>
              <a:ext uri="{28A0092B-C50C-407E-A947-70E740481C1C}">
                <a14:useLocalDpi xmlns:a14="http://schemas.microsoft.com/office/drawing/2010/main" val="0"/>
              </a:ext>
            </a:extLst>
          </a:blip>
          <a:srcRect t="1250" b="55000"/>
          <a:stretch/>
        </p:blipFill>
        <p:spPr>
          <a:xfrm>
            <a:off x="0" y="4186646"/>
            <a:ext cx="9144000" cy="2667000"/>
          </a:xfrm>
          <a:prstGeom prst="rect">
            <a:avLst/>
          </a:prstGeom>
        </p:spPr>
      </p:pic>
      <p:sp>
        <p:nvSpPr>
          <p:cNvPr id="10" name="TextBox 9">
            <a:extLst>
              <a:ext uri="{FF2B5EF4-FFF2-40B4-BE49-F238E27FC236}">
                <a16:creationId xmlns:a16="http://schemas.microsoft.com/office/drawing/2014/main" id="{300989D5-A71D-46BC-99F0-C21ECDCE46C1}"/>
              </a:ext>
            </a:extLst>
          </p:cNvPr>
          <p:cNvSpPr txBox="1"/>
          <p:nvPr/>
        </p:nvSpPr>
        <p:spPr>
          <a:xfrm>
            <a:off x="854427" y="1815222"/>
            <a:ext cx="7835458" cy="2371424"/>
          </a:xfrm>
          <a:prstGeom prst="rect">
            <a:avLst/>
          </a:prstGeom>
          <a:noFill/>
          <a:effectLst/>
        </p:spPr>
        <p:txBody>
          <a:bodyPr wrap="square" lIns="45720" tIns="45720" rIns="45720" bIns="45720" rtlCol="0" anchor="ctr">
            <a:noAutofit/>
          </a:bodyPr>
          <a:lstStyle/>
          <a:p>
            <a:pPr eaLnBrk="1" hangingPunct="1">
              <a:lnSpc>
                <a:spcPct val="150000"/>
              </a:lnSpc>
              <a:spcBef>
                <a:spcPct val="50000"/>
              </a:spcBef>
              <a:buFontTx/>
              <a:buNone/>
            </a:pPr>
            <a:endParaRPr lang="en-US" altLang="en-US" sz="2000" b="1" dirty="0">
              <a:solidFill>
                <a:srgbClr val="000066"/>
              </a:solidFill>
            </a:endParaRPr>
          </a:p>
          <a:p>
            <a:pPr marL="285750" indent="-285750" eaLnBrk="1" hangingPunct="1">
              <a:lnSpc>
                <a:spcPct val="150000"/>
              </a:lnSpc>
              <a:buFont typeface="Arial" panose="020B0604020202020204" pitchFamily="34" charset="0"/>
              <a:buChar char="•"/>
            </a:pPr>
            <a:r>
              <a:rPr lang="en-US" altLang="en-US" sz="2000" b="1" dirty="0">
                <a:latin typeface="Arial"/>
                <a:cs typeface="Arial"/>
              </a:rPr>
              <a:t> </a:t>
            </a:r>
            <a:r>
              <a:rPr lang="en-US" altLang="en-US" sz="2000" b="1" dirty="0">
                <a:solidFill>
                  <a:srgbClr val="FF0000"/>
                </a:solidFill>
                <a:latin typeface="Arial"/>
                <a:cs typeface="Arial"/>
              </a:rPr>
              <a:t>2025</a:t>
            </a:r>
            <a:r>
              <a:rPr lang="en-US" altLang="en-US" sz="2000" dirty="0">
                <a:latin typeface="Arial"/>
                <a:cs typeface="Arial"/>
              </a:rPr>
              <a:t> </a:t>
            </a:r>
            <a:r>
              <a:rPr lang="en-US" altLang="en-US" sz="2000" dirty="0">
                <a:solidFill>
                  <a:srgbClr val="131A6D"/>
                </a:solidFill>
                <a:latin typeface="Arial"/>
                <a:cs typeface="Arial"/>
              </a:rPr>
              <a:t>Parte B $257 deducible,1 </a:t>
            </a:r>
            <a:r>
              <a:rPr lang="en-US" altLang="en-US" sz="2000" dirty="0" err="1">
                <a:solidFill>
                  <a:srgbClr val="131A6D"/>
                </a:solidFill>
                <a:latin typeface="Arial"/>
                <a:cs typeface="Arial"/>
              </a:rPr>
              <a:t>vez</a:t>
            </a:r>
            <a:r>
              <a:rPr lang="en-US" altLang="en-US" sz="2000" dirty="0">
                <a:solidFill>
                  <a:srgbClr val="131A6D"/>
                </a:solidFill>
                <a:latin typeface="Arial"/>
                <a:cs typeface="Arial"/>
              </a:rPr>
              <a:t> al </a:t>
            </a:r>
            <a:r>
              <a:rPr lang="en-US" altLang="en-US" sz="2000" dirty="0" err="1">
                <a:solidFill>
                  <a:srgbClr val="131A6D"/>
                </a:solidFill>
                <a:latin typeface="Arial"/>
                <a:cs typeface="Arial"/>
              </a:rPr>
              <a:t>año</a:t>
            </a:r>
            <a:endParaRPr lang="en-US" altLang="en-US" sz="2000" dirty="0">
              <a:solidFill>
                <a:srgbClr val="131A6D"/>
              </a:solidFill>
              <a:latin typeface="Arial"/>
              <a:cs typeface="Arial"/>
            </a:endParaRP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Medicare paga el 80% de los </a:t>
            </a:r>
            <a:r>
              <a:rPr lang="en-US" altLang="en-US" sz="2000" dirty="0" err="1">
                <a:solidFill>
                  <a:srgbClr val="131A6D"/>
                </a:solidFill>
                <a:latin typeface="Arial"/>
                <a:cs typeface="Arial"/>
              </a:rPr>
              <a:t>gastos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aprobados</a:t>
            </a:r>
            <a:r>
              <a:rPr lang="en-US" altLang="en-US" sz="2000" dirty="0">
                <a:solidFill>
                  <a:srgbClr val="131A6D"/>
                </a:solidFill>
                <a:latin typeface="Arial"/>
                <a:cs typeface="Arial"/>
              </a:rPr>
              <a:t> por los </a:t>
            </a:r>
          </a:p>
          <a:p>
            <a:pPr eaLnBrk="1" hangingPunct="1">
              <a:lnSpc>
                <a:spcPct val="150000"/>
              </a:lnSpc>
            </a:pPr>
            <a:r>
              <a:rPr lang="en-US" altLang="en-US" sz="2000" dirty="0">
                <a:solidFill>
                  <a:srgbClr val="131A6D"/>
                </a:solidFill>
                <a:latin typeface="Arial"/>
                <a:cs typeface="Arial"/>
              </a:rPr>
              <a:t>     </a:t>
            </a:r>
            <a:r>
              <a:rPr lang="en-US" altLang="en-US" sz="2000" dirty="0" err="1">
                <a:solidFill>
                  <a:srgbClr val="131A6D"/>
                </a:solidFill>
                <a:latin typeface="Arial"/>
                <a:cs typeface="Arial"/>
              </a:rPr>
              <a:t>beneficios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cubiertos</a:t>
            </a:r>
            <a:endParaRPr lang="en-US" altLang="en-US" sz="2000" dirty="0">
              <a:solidFill>
                <a:srgbClr val="131A6D"/>
              </a:solidFill>
              <a:latin typeface="Arial"/>
              <a:cs typeface="Arial"/>
            </a:endParaRP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a:t>
            </a:r>
            <a:r>
              <a:rPr lang="en-US" altLang="en-US" sz="2000" dirty="0" err="1">
                <a:solidFill>
                  <a:srgbClr val="131A6D"/>
                </a:solidFill>
                <a:latin typeface="Arial"/>
                <a:cs typeface="Arial"/>
              </a:rPr>
              <a:t>Usted</a:t>
            </a:r>
            <a:r>
              <a:rPr lang="en-US" altLang="en-US" sz="2000" dirty="0">
                <a:solidFill>
                  <a:srgbClr val="131A6D"/>
                </a:solidFill>
                <a:latin typeface="Arial"/>
                <a:cs typeface="Arial"/>
              </a:rPr>
              <a:t> es responsible por el 20% de los </a:t>
            </a:r>
            <a:r>
              <a:rPr lang="en-US" altLang="en-US" sz="2000" dirty="0" err="1">
                <a:solidFill>
                  <a:srgbClr val="131A6D"/>
                </a:solidFill>
                <a:latin typeface="Arial"/>
                <a:cs typeface="Arial"/>
              </a:rPr>
              <a:t>costos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restantes</a:t>
            </a:r>
            <a:r>
              <a:rPr lang="en-US" altLang="en-US" sz="2000" dirty="0">
                <a:solidFill>
                  <a:srgbClr val="131A6D"/>
                </a:solidFill>
                <a:latin typeface="Arial"/>
                <a:cs typeface="Arial"/>
              </a:rPr>
              <a:t>. </a:t>
            </a:r>
            <a:endParaRPr lang="en-US" altLang="en-US" sz="2000" dirty="0">
              <a:solidFill>
                <a:srgbClr val="131A6D"/>
              </a:solidFill>
              <a:cs typeface="Arial"/>
            </a:endParaRPr>
          </a:p>
          <a:p>
            <a:pPr marL="285750" indent="-285750" eaLnBrk="1" hangingPunct="1">
              <a:lnSpc>
                <a:spcPct val="150000"/>
              </a:lnSpc>
              <a:buFont typeface="Arial" panose="020B0604020202020204" pitchFamily="34" charset="0"/>
              <a:buChar char="•"/>
            </a:pPr>
            <a:r>
              <a:rPr lang="en-US" altLang="en-US" sz="2000" dirty="0">
                <a:solidFill>
                  <a:srgbClr val="131A6D"/>
                </a:solidFill>
                <a:latin typeface="Arial"/>
                <a:cs typeface="Arial"/>
              </a:rPr>
              <a:t> </a:t>
            </a:r>
            <a:r>
              <a:rPr lang="en-US" altLang="en-US" sz="2000" dirty="0" err="1">
                <a:solidFill>
                  <a:srgbClr val="131A6D"/>
                </a:solidFill>
                <a:latin typeface="Arial"/>
                <a:cs typeface="Arial"/>
              </a:rPr>
              <a:t>Gastos</a:t>
            </a:r>
            <a:r>
              <a:rPr lang="en-US" altLang="en-US" sz="2000" dirty="0">
                <a:solidFill>
                  <a:srgbClr val="131A6D"/>
                </a:solidFill>
                <a:latin typeface="Arial"/>
                <a:cs typeface="Arial"/>
              </a:rPr>
              <a:t> </a:t>
            </a:r>
            <a:r>
              <a:rPr lang="en-US" altLang="en-US" sz="2000" dirty="0" err="1">
                <a:solidFill>
                  <a:srgbClr val="131A6D"/>
                </a:solidFill>
                <a:latin typeface="Arial"/>
                <a:cs typeface="Arial"/>
              </a:rPr>
              <a:t>en</a:t>
            </a:r>
            <a:r>
              <a:rPr lang="en-US" altLang="en-US" sz="2000" dirty="0">
                <a:solidFill>
                  <a:srgbClr val="131A6D"/>
                </a:solidFill>
                <a:latin typeface="Arial"/>
                <a:cs typeface="Arial"/>
              </a:rPr>
              <a:t> </a:t>
            </a:r>
            <a:r>
              <a:rPr lang="en-US" altLang="en-US" sz="2000" dirty="0" err="1">
                <a:solidFill>
                  <a:srgbClr val="131A6D"/>
                </a:solidFill>
                <a:latin typeface="Arial"/>
                <a:cs typeface="Arial"/>
              </a:rPr>
              <a:t>exceso</a:t>
            </a:r>
            <a:r>
              <a:rPr lang="en-US" altLang="en-US" sz="2000" dirty="0">
                <a:solidFill>
                  <a:srgbClr val="131A6D"/>
                </a:solidFill>
                <a:latin typeface="Arial"/>
                <a:cs typeface="Arial"/>
              </a:rPr>
              <a:t> de las </a:t>
            </a:r>
            <a:r>
              <a:rPr lang="en-US" altLang="en-US" sz="2000" dirty="0" err="1">
                <a:solidFill>
                  <a:srgbClr val="131A6D"/>
                </a:solidFill>
                <a:latin typeface="Arial"/>
                <a:cs typeface="Arial"/>
              </a:rPr>
              <a:t>cantidades</a:t>
            </a:r>
            <a:r>
              <a:rPr lang="en-US" altLang="en-US" sz="2000" dirty="0">
                <a:solidFill>
                  <a:srgbClr val="131A6D"/>
                </a:solidFill>
                <a:latin typeface="Arial"/>
                <a:cs typeface="Arial"/>
              </a:rPr>
              <a:t> </a:t>
            </a:r>
            <a:r>
              <a:rPr lang="en-US" altLang="en-US" sz="2000" dirty="0" err="1">
                <a:solidFill>
                  <a:srgbClr val="131A6D"/>
                </a:solidFill>
                <a:latin typeface="Arial"/>
                <a:cs typeface="Arial"/>
              </a:rPr>
              <a:t>aprobadas</a:t>
            </a:r>
            <a:r>
              <a:rPr lang="en-US" altLang="en-US" sz="2000" dirty="0">
                <a:solidFill>
                  <a:srgbClr val="131A6D"/>
                </a:solidFill>
                <a:latin typeface="Arial"/>
                <a:cs typeface="Arial"/>
              </a:rPr>
              <a:t> por Medicare.</a:t>
            </a:r>
          </a:p>
          <a:p>
            <a:pPr eaLnBrk="1" hangingPunct="1">
              <a:spcBef>
                <a:spcPct val="50000"/>
              </a:spcBef>
              <a:buFontTx/>
              <a:buNone/>
            </a:pPr>
            <a:endParaRPr lang="en-US" altLang="en-US" dirty="0"/>
          </a:p>
          <a:p>
            <a:pPr marL="0" marR="0" lvl="0" indent="0" defTabSz="914400" rtl="0" eaLnBrk="1" fontAlgn="auto" latinLnBrk="0" hangingPunct="1">
              <a:lnSpc>
                <a:spcPct val="85000"/>
              </a:lnSpc>
              <a:spcBef>
                <a:spcPts val="70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cs typeface="Arial" panose="020B0604020202020204" pitchFamily="34" charset="0"/>
            </a:endParaRPr>
          </a:p>
        </p:txBody>
      </p:sp>
      <p:grpSp>
        <p:nvGrpSpPr>
          <p:cNvPr id="15" name="Group 14">
            <a:extLst>
              <a:ext uri="{FF2B5EF4-FFF2-40B4-BE49-F238E27FC236}">
                <a16:creationId xmlns:a16="http://schemas.microsoft.com/office/drawing/2014/main" id="{42845561-4238-4128-8147-128103F84C2F}"/>
              </a:ext>
            </a:extLst>
          </p:cNvPr>
          <p:cNvGrpSpPr/>
          <p:nvPr/>
        </p:nvGrpSpPr>
        <p:grpSpPr>
          <a:xfrm>
            <a:off x="0" y="145906"/>
            <a:ext cx="9143999" cy="390703"/>
            <a:chOff x="0" y="145906"/>
            <a:chExt cx="9143999" cy="390703"/>
          </a:xfrm>
        </p:grpSpPr>
        <p:sp>
          <p:nvSpPr>
            <p:cNvPr id="16" name="Flowchart: Process 15">
              <a:extLst>
                <a:ext uri="{FF2B5EF4-FFF2-40B4-BE49-F238E27FC236}">
                  <a16:creationId xmlns:a16="http://schemas.microsoft.com/office/drawing/2014/main" id="{669651FF-E2C6-473D-9069-EBF19AE267AB}"/>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B611484-05A3-4B55-8666-D7F00A5AE44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8" name="Flowchart: Process 17">
              <a:extLst>
                <a:ext uri="{FF2B5EF4-FFF2-40B4-BE49-F238E27FC236}">
                  <a16:creationId xmlns:a16="http://schemas.microsoft.com/office/drawing/2014/main" id="{87CD9E9C-D604-49E6-A401-1BC5C81E3B7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8049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A9AA9EBE-41C0-49AC-B8D2-9BE73EC9ACC7}"/>
              </a:ext>
            </a:extLst>
          </p:cNvPr>
          <p:cNvSpPr txBox="1">
            <a:spLocks noChangeArrowheads="1"/>
          </p:cNvSpPr>
          <p:nvPr/>
        </p:nvSpPr>
        <p:spPr bwMode="auto">
          <a:xfrm>
            <a:off x="887931" y="1096811"/>
            <a:ext cx="7391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pic>
        <p:nvPicPr>
          <p:cNvPr id="9" name="Picture 8" descr="A picture containing building, ground, cement&#10;&#10;Description automatically generated">
            <a:extLst>
              <a:ext uri="{FF2B5EF4-FFF2-40B4-BE49-F238E27FC236}">
                <a16:creationId xmlns:a16="http://schemas.microsoft.com/office/drawing/2014/main" id="{ABCCF9F1-40BD-44F5-824F-3F4B9FA38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1868"/>
            <a:ext cx="9155631" cy="4005589"/>
          </a:xfrm>
          <a:prstGeom prst="rect">
            <a:avLst/>
          </a:prstGeom>
        </p:spPr>
      </p:pic>
      <p:grpSp>
        <p:nvGrpSpPr>
          <p:cNvPr id="10" name="Group 9">
            <a:extLst>
              <a:ext uri="{FF2B5EF4-FFF2-40B4-BE49-F238E27FC236}">
                <a16:creationId xmlns:a16="http://schemas.microsoft.com/office/drawing/2014/main" id="{E5528CA7-271B-42BD-AE4B-40DF8FB14ED0}"/>
              </a:ext>
            </a:extLst>
          </p:cNvPr>
          <p:cNvGrpSpPr/>
          <p:nvPr/>
        </p:nvGrpSpPr>
        <p:grpSpPr>
          <a:xfrm>
            <a:off x="3987800" y="2894050"/>
            <a:ext cx="3733800" cy="2720638"/>
            <a:chOff x="4826000" y="2991081"/>
            <a:chExt cx="3733800" cy="2720638"/>
          </a:xfrm>
        </p:grpSpPr>
        <p:sp>
          <p:nvSpPr>
            <p:cNvPr id="2" name="TextBox 1">
              <a:extLst>
                <a:ext uri="{FF2B5EF4-FFF2-40B4-BE49-F238E27FC236}">
                  <a16:creationId xmlns:a16="http://schemas.microsoft.com/office/drawing/2014/main" id="{73ED6FEA-9869-46A1-A460-A68D80A23E25}"/>
                </a:ext>
              </a:extLst>
            </p:cNvPr>
            <p:cNvSpPr txBox="1"/>
            <p:nvPr/>
          </p:nvSpPr>
          <p:spPr>
            <a:xfrm>
              <a:off x="4826000" y="4973055"/>
              <a:ext cx="1447800" cy="738664"/>
            </a:xfrm>
            <a:prstGeom prst="rect">
              <a:avLst/>
            </a:prstGeom>
            <a:noFill/>
          </p:spPr>
          <p:txBody>
            <a:bodyPr wrap="square" rtlCol="0">
              <a:spAutoFit/>
            </a:bodyPr>
            <a:lstStyle/>
            <a:p>
              <a:r>
                <a:rPr lang="en-US" sz="4200" b="1" dirty="0">
                  <a:solidFill>
                    <a:srgbClr val="FFCC00"/>
                  </a:solidFill>
                </a:rPr>
                <a:t>¡Si!</a:t>
              </a:r>
            </a:p>
          </p:txBody>
        </p:sp>
        <p:sp>
          <p:nvSpPr>
            <p:cNvPr id="35843" name="Text Box 6">
              <a:extLst>
                <a:ext uri="{FF2B5EF4-FFF2-40B4-BE49-F238E27FC236}">
                  <a16:creationId xmlns:a16="http://schemas.microsoft.com/office/drawing/2014/main" id="{806E24E7-6061-48C5-BCFB-EB1C99AB50DA}"/>
                </a:ext>
              </a:extLst>
            </p:cNvPr>
            <p:cNvSpPr txBox="1">
              <a:spLocks noChangeArrowheads="1"/>
            </p:cNvSpPr>
            <p:nvPr/>
          </p:nvSpPr>
          <p:spPr bwMode="auto">
            <a:xfrm>
              <a:off x="4826000" y="2991081"/>
              <a:ext cx="3733800" cy="206210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sp3d>
                <a:bevelT w="63500"/>
                <a:bevelB w="0"/>
              </a:sp3d>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Tx/>
                <a:buSzTx/>
                <a:buFontTx/>
                <a:buNone/>
              </a:pPr>
              <a:r>
                <a:rPr lang="en-US" altLang="en-US" dirty="0">
                  <a:solidFill>
                    <a:schemeClr val="bg1"/>
                  </a:solidFill>
                </a:rPr>
                <a:t>¿Hay alguna manera de cubrir lo que no cubre el Medicare Original?</a:t>
              </a:r>
            </a:p>
          </p:txBody>
        </p:sp>
      </p:grpSp>
      <p:grpSp>
        <p:nvGrpSpPr>
          <p:cNvPr id="11" name="Group 10">
            <a:extLst>
              <a:ext uri="{FF2B5EF4-FFF2-40B4-BE49-F238E27FC236}">
                <a16:creationId xmlns:a16="http://schemas.microsoft.com/office/drawing/2014/main" id="{CA02B565-DEE8-4B4E-BE60-9031CFA3C259}"/>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3DF3DAC6-C443-420E-9C76-30C4277938B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0112A5B-A73E-446F-B01A-9624134B39D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B: Medical</a:t>
              </a:r>
            </a:p>
          </p:txBody>
        </p:sp>
        <p:sp>
          <p:nvSpPr>
            <p:cNvPr id="14" name="Flowchart: Process 13">
              <a:extLst>
                <a:ext uri="{FF2B5EF4-FFF2-40B4-BE49-F238E27FC236}">
                  <a16:creationId xmlns:a16="http://schemas.microsoft.com/office/drawing/2014/main" id="{AD3A230A-9DAD-458E-9D70-79A5609C648C}"/>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1636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72E9DA10-8357-4CFE-836E-7E646FF3F75D}"/>
              </a:ext>
            </a:extLst>
          </p:cNvPr>
          <p:cNvSpPr txBox="1">
            <a:spLocks noChangeArrowheads="1"/>
          </p:cNvSpPr>
          <p:nvPr/>
        </p:nvSpPr>
        <p:spPr bwMode="auto">
          <a:xfrm>
            <a:off x="0" y="1163743"/>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Medigap (</a:t>
            </a:r>
            <a:r>
              <a:rPr lang="en-US" sz="3200" b="1" kern="0" dirty="0" err="1">
                <a:solidFill>
                  <a:srgbClr val="131A6D"/>
                </a:solidFill>
                <a:cs typeface="Arial" charset="0"/>
              </a:rPr>
              <a:t>Suplemento</a:t>
            </a:r>
            <a:r>
              <a:rPr lang="en-US" sz="3200" b="1" kern="0" dirty="0">
                <a:solidFill>
                  <a:srgbClr val="131A6D"/>
                </a:solidFill>
                <a:cs typeface="Arial" charset="0"/>
              </a:rPr>
              <a:t> de Medicare)</a:t>
            </a:r>
          </a:p>
        </p:txBody>
      </p:sp>
      <p:sp>
        <p:nvSpPr>
          <p:cNvPr id="9" name="Text Box 9">
            <a:extLst>
              <a:ext uri="{FF2B5EF4-FFF2-40B4-BE49-F238E27FC236}">
                <a16:creationId xmlns:a16="http://schemas.microsoft.com/office/drawing/2014/main" id="{B59AF4D9-1E3A-4B1F-86BC-66B0C0AA50BE}"/>
              </a:ext>
            </a:extLst>
          </p:cNvPr>
          <p:cNvSpPr txBox="1">
            <a:spLocks noChangeArrowheads="1"/>
          </p:cNvSpPr>
          <p:nvPr/>
        </p:nvSpPr>
        <p:spPr bwMode="auto">
          <a:xfrm>
            <a:off x="838200" y="4648200"/>
            <a:ext cx="7620000" cy="172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ClrTx/>
              <a:buSzTx/>
              <a:buNone/>
            </a:pPr>
            <a:r>
              <a:rPr lang="en-US" altLang="en-US" sz="2000" dirty="0">
                <a:solidFill>
                  <a:srgbClr val="131A6D"/>
                </a:solidFill>
              </a:rPr>
              <a:t>Seguro </a:t>
            </a:r>
            <a:r>
              <a:rPr lang="en-US" altLang="en-US" sz="2000" dirty="0" err="1">
                <a:solidFill>
                  <a:srgbClr val="131A6D"/>
                </a:solidFill>
              </a:rPr>
              <a:t>médico</a:t>
            </a:r>
            <a:r>
              <a:rPr lang="en-US" altLang="en-US" sz="2000" dirty="0">
                <a:solidFill>
                  <a:srgbClr val="131A6D"/>
                </a:solidFill>
              </a:rPr>
              <a:t> </a:t>
            </a:r>
            <a:r>
              <a:rPr lang="en-US" altLang="en-US" sz="2000" dirty="0" err="1">
                <a:solidFill>
                  <a:srgbClr val="131A6D"/>
                </a:solidFill>
              </a:rPr>
              <a:t>suplementario</a:t>
            </a:r>
            <a:r>
              <a:rPr lang="en-US" altLang="en-US" sz="2000" dirty="0">
                <a:solidFill>
                  <a:srgbClr val="131A6D"/>
                </a:solidFill>
              </a:rPr>
              <a:t>.</a:t>
            </a:r>
          </a:p>
          <a:p>
            <a:pPr eaLnBrk="1" hangingPunct="1">
              <a:lnSpc>
                <a:spcPct val="150000"/>
              </a:lnSpc>
              <a:spcBef>
                <a:spcPct val="50000"/>
              </a:spcBef>
              <a:buClrTx/>
              <a:buSzTx/>
              <a:buNone/>
            </a:pPr>
            <a:r>
              <a:rPr lang="en-US" altLang="en-US" sz="2000" dirty="0" err="1">
                <a:solidFill>
                  <a:srgbClr val="131A6D"/>
                </a:solidFill>
              </a:rPr>
              <a:t>Proporcionado</a:t>
            </a:r>
            <a:r>
              <a:rPr lang="en-US" altLang="en-US" sz="2000" dirty="0">
                <a:solidFill>
                  <a:srgbClr val="131A6D"/>
                </a:solidFill>
              </a:rPr>
              <a:t> por </a:t>
            </a:r>
            <a:r>
              <a:rPr lang="en-US" altLang="en-US" sz="2000" dirty="0" err="1">
                <a:solidFill>
                  <a:srgbClr val="131A6D"/>
                </a:solidFill>
              </a:rPr>
              <a:t>compañías</a:t>
            </a:r>
            <a:r>
              <a:rPr lang="en-US" altLang="en-US" sz="2000" dirty="0">
                <a:solidFill>
                  <a:srgbClr val="131A6D"/>
                </a:solidFill>
              </a:rPr>
              <a:t> de seguros </a:t>
            </a:r>
            <a:r>
              <a:rPr lang="en-US" altLang="en-US" sz="2000" dirty="0" err="1">
                <a:solidFill>
                  <a:srgbClr val="131A6D"/>
                </a:solidFill>
              </a:rPr>
              <a:t>privadas</a:t>
            </a:r>
            <a:r>
              <a:rPr lang="en-US" altLang="en-US" sz="2000" dirty="0">
                <a:solidFill>
                  <a:srgbClr val="131A6D"/>
                </a:solidFill>
              </a:rPr>
              <a:t>.</a:t>
            </a:r>
          </a:p>
          <a:p>
            <a:pPr eaLnBrk="1" hangingPunct="1">
              <a:lnSpc>
                <a:spcPct val="150000"/>
              </a:lnSpc>
              <a:spcBef>
                <a:spcPct val="50000"/>
              </a:spcBef>
              <a:buClrTx/>
              <a:buSzTx/>
              <a:buNone/>
            </a:pPr>
            <a:r>
              <a:rPr lang="en-US" altLang="en-US" sz="2000" dirty="0">
                <a:solidFill>
                  <a:srgbClr val="131A6D"/>
                </a:solidFill>
              </a:rPr>
              <a:t>Cubre </a:t>
            </a:r>
            <a:r>
              <a:rPr lang="en-US" altLang="en-US" sz="2000" dirty="0" err="1">
                <a:solidFill>
                  <a:srgbClr val="131A6D"/>
                </a:solidFill>
              </a:rPr>
              <a:t>algunos</a:t>
            </a:r>
            <a:r>
              <a:rPr lang="en-US" altLang="en-US" sz="2000" dirty="0">
                <a:solidFill>
                  <a:srgbClr val="131A6D"/>
                </a:solidFill>
              </a:rPr>
              <a:t> o la </a:t>
            </a:r>
            <a:r>
              <a:rPr lang="en-US" altLang="en-US" sz="2000" dirty="0" err="1">
                <a:solidFill>
                  <a:srgbClr val="131A6D"/>
                </a:solidFill>
              </a:rPr>
              <a:t>mayoría</a:t>
            </a:r>
            <a:r>
              <a:rPr lang="en-US" altLang="en-US" sz="2000" dirty="0">
                <a:solidFill>
                  <a:srgbClr val="131A6D"/>
                </a:solidFill>
              </a:rPr>
              <a:t> de los </a:t>
            </a:r>
            <a:r>
              <a:rPr lang="en-US" altLang="en-US" sz="2000" dirty="0" err="1">
                <a:solidFill>
                  <a:srgbClr val="131A6D"/>
                </a:solidFill>
              </a:rPr>
              <a:t>costos</a:t>
            </a:r>
            <a:r>
              <a:rPr lang="en-US" altLang="en-US" sz="2000" dirty="0">
                <a:solidFill>
                  <a:srgbClr val="131A6D"/>
                </a:solidFill>
              </a:rPr>
              <a:t> que Medicare no cubre.</a:t>
            </a:r>
          </a:p>
        </p:txBody>
      </p:sp>
      <p:sp>
        <p:nvSpPr>
          <p:cNvPr id="5" name="Rectangle 4">
            <a:extLst>
              <a:ext uri="{FF2B5EF4-FFF2-40B4-BE49-F238E27FC236}">
                <a16:creationId xmlns:a16="http://schemas.microsoft.com/office/drawing/2014/main" id="{B4C6127C-E9F3-46D6-95C8-9DCF68587D74}"/>
              </a:ext>
            </a:extLst>
          </p:cNvPr>
          <p:cNvSpPr/>
          <p:nvPr/>
        </p:nvSpPr>
        <p:spPr>
          <a:xfrm>
            <a:off x="2209800" y="2106217"/>
            <a:ext cx="4724400" cy="2389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red apples&#10;&#10;Description automatically generated with medium confidence">
            <a:extLst>
              <a:ext uri="{FF2B5EF4-FFF2-40B4-BE49-F238E27FC236}">
                <a16:creationId xmlns:a16="http://schemas.microsoft.com/office/drawing/2014/main" id="{50172B31-44D4-4CB8-AA7A-D572699ED7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2106217"/>
            <a:ext cx="3124200" cy="2389583"/>
          </a:xfrm>
          <a:prstGeom prst="rect">
            <a:avLst/>
          </a:prstGeom>
        </p:spPr>
      </p:pic>
      <p:grpSp>
        <p:nvGrpSpPr>
          <p:cNvPr id="10" name="Group 9">
            <a:extLst>
              <a:ext uri="{FF2B5EF4-FFF2-40B4-BE49-F238E27FC236}">
                <a16:creationId xmlns:a16="http://schemas.microsoft.com/office/drawing/2014/main" id="{975F6DCB-6C09-4696-A6F3-FD8D1F6E2BB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677192F4-DBA8-4457-A2FF-3ABCA2173036}"/>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61B2DBF0-2C24-4AAA-B947-4C7811CB88F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2C70844D-21C5-4602-8B74-4CD6DE8B998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0508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1371600" y="1786589"/>
            <a:ext cx="6248400" cy="892629"/>
          </a:xfrm>
          <a:prstGeom prst="rect">
            <a:avLst/>
          </a:prstGeom>
          <a:noFill/>
          <a:effectLst/>
        </p:spPr>
        <p:txBody>
          <a:bodyPr wrap="square" lIns="45720" rIns="45720" rtlCol="0" anchor="ctr">
            <a:noAutofit/>
          </a:bodyPr>
          <a:lstStyle/>
          <a:p>
            <a:pPr marL="0" marR="0" lvl="0" indent="0" algn="ctr" defTabSz="914400" rtl="0" eaLnBrk="1" fontAlgn="auto" latinLnBrk="0" hangingPunct="1">
              <a:lnSpc>
                <a:spcPct val="85000"/>
              </a:lnSpc>
              <a:spcBef>
                <a:spcPts val="70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Myriad Pro"/>
              <a:ea typeface="+mn-ea"/>
              <a:cs typeface="+mn-cs"/>
            </a:endParaRPr>
          </a:p>
        </p:txBody>
      </p:sp>
      <p:grpSp>
        <p:nvGrpSpPr>
          <p:cNvPr id="9" name="Group 8">
            <a:extLst>
              <a:ext uri="{FF2B5EF4-FFF2-40B4-BE49-F238E27FC236}">
                <a16:creationId xmlns:a16="http://schemas.microsoft.com/office/drawing/2014/main" id="{AECB0B01-D7AD-408A-93EF-2107C118B143}"/>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E750DF2A-AB1D-485A-871F-798F8A07DD0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906081B-99B3-43F8-A65C-86B51EFF020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3" name="Flowchart: Process 12">
              <a:extLst>
                <a:ext uri="{FF2B5EF4-FFF2-40B4-BE49-F238E27FC236}">
                  <a16:creationId xmlns:a16="http://schemas.microsoft.com/office/drawing/2014/main" id="{03BDBD43-7C51-41A1-A552-CF0C552DAD63}"/>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le 1">
            <a:extLst>
              <a:ext uri="{FF2B5EF4-FFF2-40B4-BE49-F238E27FC236}">
                <a16:creationId xmlns:a16="http://schemas.microsoft.com/office/drawing/2014/main" id="{B8767459-F0C0-4534-B3BD-CAB9372D24DA}"/>
              </a:ext>
            </a:extLst>
          </p:cNvPr>
          <p:cNvGraphicFramePr>
            <a:graphicFrameLocks noGrp="1"/>
          </p:cNvGraphicFramePr>
          <p:nvPr>
            <p:extLst>
              <p:ext uri="{D42A27DB-BD31-4B8C-83A1-F6EECF244321}">
                <p14:modId xmlns:p14="http://schemas.microsoft.com/office/powerpoint/2010/main" val="2647899479"/>
              </p:ext>
            </p:extLst>
          </p:nvPr>
        </p:nvGraphicFramePr>
        <p:xfrm>
          <a:off x="257492" y="711750"/>
          <a:ext cx="8629016" cy="4415306"/>
        </p:xfrm>
        <a:graphic>
          <a:graphicData uri="http://schemas.openxmlformats.org/drawingml/2006/table">
            <a:tbl>
              <a:tblPr firstRow="1" firstCol="1" bandRow="1">
                <a:tableStyleId>{5C22544A-7EE6-4342-B048-85BDC9FD1C3A}</a:tableStyleId>
              </a:tblPr>
              <a:tblGrid>
                <a:gridCol w="2411093">
                  <a:extLst>
                    <a:ext uri="{9D8B030D-6E8A-4147-A177-3AD203B41FA5}">
                      <a16:colId xmlns:a16="http://schemas.microsoft.com/office/drawing/2014/main" val="3597085871"/>
                    </a:ext>
                  </a:extLst>
                </a:gridCol>
                <a:gridCol w="570155">
                  <a:extLst>
                    <a:ext uri="{9D8B030D-6E8A-4147-A177-3AD203B41FA5}">
                      <a16:colId xmlns:a16="http://schemas.microsoft.com/office/drawing/2014/main" val="3986203898"/>
                    </a:ext>
                  </a:extLst>
                </a:gridCol>
                <a:gridCol w="451824">
                  <a:extLst>
                    <a:ext uri="{9D8B030D-6E8A-4147-A177-3AD203B41FA5}">
                      <a16:colId xmlns:a16="http://schemas.microsoft.com/office/drawing/2014/main" val="3241606453"/>
                    </a:ext>
                  </a:extLst>
                </a:gridCol>
                <a:gridCol w="677732">
                  <a:extLst>
                    <a:ext uri="{9D8B030D-6E8A-4147-A177-3AD203B41FA5}">
                      <a16:colId xmlns:a16="http://schemas.microsoft.com/office/drawing/2014/main" val="1647449924"/>
                    </a:ext>
                  </a:extLst>
                </a:gridCol>
                <a:gridCol w="613186">
                  <a:extLst>
                    <a:ext uri="{9D8B030D-6E8A-4147-A177-3AD203B41FA5}">
                      <a16:colId xmlns:a16="http://schemas.microsoft.com/office/drawing/2014/main" val="1046989650"/>
                    </a:ext>
                  </a:extLst>
                </a:gridCol>
                <a:gridCol w="763792">
                  <a:extLst>
                    <a:ext uri="{9D8B030D-6E8A-4147-A177-3AD203B41FA5}">
                      <a16:colId xmlns:a16="http://schemas.microsoft.com/office/drawing/2014/main" val="1814496097"/>
                    </a:ext>
                  </a:extLst>
                </a:gridCol>
                <a:gridCol w="656217">
                  <a:extLst>
                    <a:ext uri="{9D8B030D-6E8A-4147-A177-3AD203B41FA5}">
                      <a16:colId xmlns:a16="http://schemas.microsoft.com/office/drawing/2014/main" val="1334902467"/>
                    </a:ext>
                  </a:extLst>
                </a:gridCol>
                <a:gridCol w="623943">
                  <a:extLst>
                    <a:ext uri="{9D8B030D-6E8A-4147-A177-3AD203B41FA5}">
                      <a16:colId xmlns:a16="http://schemas.microsoft.com/office/drawing/2014/main" val="1335675727"/>
                    </a:ext>
                  </a:extLst>
                </a:gridCol>
                <a:gridCol w="613186">
                  <a:extLst>
                    <a:ext uri="{9D8B030D-6E8A-4147-A177-3AD203B41FA5}">
                      <a16:colId xmlns:a16="http://schemas.microsoft.com/office/drawing/2014/main" val="3420750288"/>
                    </a:ext>
                  </a:extLst>
                </a:gridCol>
                <a:gridCol w="623944">
                  <a:extLst>
                    <a:ext uri="{9D8B030D-6E8A-4147-A177-3AD203B41FA5}">
                      <a16:colId xmlns:a16="http://schemas.microsoft.com/office/drawing/2014/main" val="1660899264"/>
                    </a:ext>
                  </a:extLst>
                </a:gridCol>
                <a:gridCol w="623944">
                  <a:extLst>
                    <a:ext uri="{9D8B030D-6E8A-4147-A177-3AD203B41FA5}">
                      <a16:colId xmlns:a16="http://schemas.microsoft.com/office/drawing/2014/main" val="2607473634"/>
                    </a:ext>
                  </a:extLst>
                </a:gridCol>
              </a:tblGrid>
              <a:tr h="331739">
                <a:tc rowSpan="2">
                  <a:txBody>
                    <a:bodyPr/>
                    <a:lstStyle/>
                    <a:p>
                      <a:pPr marL="0" marR="0" algn="l">
                        <a:lnSpc>
                          <a:spcPct val="107000"/>
                        </a:lnSpc>
                        <a:spcBef>
                          <a:spcPts val="0"/>
                        </a:spcBef>
                        <a:spcAft>
                          <a:spcPts val="0"/>
                        </a:spcAft>
                      </a:pPr>
                      <a:r>
                        <a:rPr lang="en-US" sz="1200" dirty="0" err="1"/>
                        <a:t>Beneficios</a:t>
                      </a:r>
                      <a:r>
                        <a:rPr lang="en-US" sz="1200" dirty="0"/>
                        <a:t> Medigap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gridSpan="10">
                  <a:txBody>
                    <a:bodyPr/>
                    <a:lstStyle/>
                    <a:p>
                      <a:pPr marL="0" marR="0" algn="ctr">
                        <a:lnSpc>
                          <a:spcPct val="107000"/>
                        </a:lnSpc>
                        <a:spcBef>
                          <a:spcPts val="0"/>
                        </a:spcBef>
                        <a:spcAft>
                          <a:spcPts val="0"/>
                        </a:spcAft>
                      </a:pPr>
                      <a:r>
                        <a:rPr lang="en-US" sz="1200" dirty="0">
                          <a:effectLst/>
                        </a:rPr>
                        <a:t>Planes Medigap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2511094"/>
                  </a:ext>
                </a:extLst>
              </a:tr>
              <a:tr h="206620">
                <a:tc vMerge="1">
                  <a:txBody>
                    <a:bodyPr/>
                    <a:lstStyle/>
                    <a:p>
                      <a:endParaRPr lang="en-US"/>
                    </a:p>
                  </a:txBody>
                  <a:tcPr/>
                </a:tc>
                <a:tc>
                  <a:txBody>
                    <a:bodyPr/>
                    <a:lstStyle/>
                    <a:p>
                      <a:pPr marL="0" marR="0" algn="ctr">
                        <a:lnSpc>
                          <a:spcPct val="107000"/>
                        </a:lnSpc>
                        <a:spcBef>
                          <a:spcPts val="0"/>
                        </a:spcBef>
                        <a:spcAft>
                          <a:spcPts val="0"/>
                        </a:spcAft>
                      </a:pPr>
                      <a:r>
                        <a:rPr lang="en-US" sz="1200" dirty="0">
                          <a:effectLst/>
                        </a:rPr>
                        <a: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C</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F</a:t>
                      </a:r>
                      <a:r>
                        <a:rPr lang="en-US" sz="1200" u="sng">
                          <a:effectLst/>
                          <a:hlinkClick r:id="rId3" tooltip="*"/>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920279503"/>
                  </a:ext>
                </a:extLst>
              </a:tr>
              <a:tr h="661435">
                <a:tc>
                  <a:txBody>
                    <a:bodyPr/>
                    <a:lstStyle/>
                    <a:p>
                      <a:pPr marL="0" marR="0" algn="l">
                        <a:lnSpc>
                          <a:spcPct val="107000"/>
                        </a:lnSpc>
                        <a:spcBef>
                          <a:spcPts val="0"/>
                        </a:spcBef>
                        <a:spcAft>
                          <a:spcPts val="0"/>
                        </a:spcAft>
                      </a:pPr>
                      <a:r>
                        <a:rPr lang="es-ES" sz="1200" dirty="0"/>
                        <a:t>El </a:t>
                      </a:r>
                      <a:r>
                        <a:rPr lang="es-ES" sz="1200" dirty="0" err="1"/>
                        <a:t>coseguro</a:t>
                      </a:r>
                      <a:r>
                        <a:rPr lang="es-ES" sz="1200" dirty="0"/>
                        <a:t> de la Parte A y los costos del hospital hasta 365 días adicionales, después de haber agotado los beneficios de Medicare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507380946"/>
                  </a:ext>
                </a:extLst>
              </a:tr>
              <a:tr h="242716">
                <a:tc>
                  <a:txBody>
                    <a:bodyPr/>
                    <a:lstStyle/>
                    <a:p>
                      <a:pPr marL="0" marR="0" algn="l">
                        <a:lnSpc>
                          <a:spcPct val="107000"/>
                        </a:lnSpc>
                        <a:spcBef>
                          <a:spcPts val="0"/>
                        </a:spcBef>
                        <a:spcAft>
                          <a:spcPts val="0"/>
                        </a:spcAft>
                      </a:pPr>
                      <a:r>
                        <a:rPr lang="es-ES" sz="1200" dirty="0"/>
                        <a:t>El </a:t>
                      </a:r>
                      <a:r>
                        <a:rPr lang="es-ES" sz="1200" dirty="0" err="1"/>
                        <a:t>coseguro</a:t>
                      </a:r>
                      <a:r>
                        <a:rPr lang="es-ES" sz="1200" dirty="0"/>
                        <a:t> o copago de la Parte 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461844062"/>
                  </a:ext>
                </a:extLst>
              </a:tr>
              <a:tr h="244058">
                <a:tc>
                  <a:txBody>
                    <a:bodyPr/>
                    <a:lstStyle/>
                    <a:p>
                      <a:pPr marL="0" marR="0" algn="l">
                        <a:lnSpc>
                          <a:spcPct val="107000"/>
                        </a:lnSpc>
                        <a:spcBef>
                          <a:spcPts val="0"/>
                        </a:spcBef>
                        <a:spcAft>
                          <a:spcPts val="0"/>
                        </a:spcAft>
                      </a:pPr>
                      <a:r>
                        <a:rPr lang="es-ES" sz="1200" dirty="0"/>
                        <a:t>Sangre (las 3 primeras pintas)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907086603"/>
                  </a:ext>
                </a:extLst>
              </a:tr>
              <a:tr h="405853">
                <a:tc>
                  <a:txBody>
                    <a:bodyPr/>
                    <a:lstStyle/>
                    <a:p>
                      <a:pPr marL="0" marR="0" algn="l">
                        <a:lnSpc>
                          <a:spcPct val="107000"/>
                        </a:lnSpc>
                        <a:spcBef>
                          <a:spcPts val="0"/>
                        </a:spcBef>
                        <a:spcAft>
                          <a:spcPts val="0"/>
                        </a:spcAft>
                      </a:pPr>
                      <a:r>
                        <a:rPr lang="es-ES" sz="1200" dirty="0"/>
                        <a:t>El </a:t>
                      </a:r>
                      <a:r>
                        <a:rPr lang="es-ES" sz="1200" dirty="0" err="1"/>
                        <a:t>coseguro</a:t>
                      </a:r>
                      <a:r>
                        <a:rPr lang="es-ES" sz="1200" dirty="0"/>
                        <a:t> o copago de la Parte A del cuidado de hospicio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983287079"/>
                  </a:ext>
                </a:extLst>
              </a:tr>
              <a:tr h="408791">
                <a:tc>
                  <a:txBody>
                    <a:bodyPr/>
                    <a:lstStyle/>
                    <a:p>
                      <a:pPr marL="0" marR="0" algn="l">
                        <a:lnSpc>
                          <a:spcPct val="107000"/>
                        </a:lnSpc>
                        <a:spcBef>
                          <a:spcPts val="0"/>
                        </a:spcBef>
                        <a:spcAft>
                          <a:spcPts val="0"/>
                        </a:spcAft>
                      </a:pPr>
                      <a:r>
                        <a:rPr lang="es-ES" sz="1200" dirty="0"/>
                        <a:t>El </a:t>
                      </a:r>
                      <a:r>
                        <a:rPr lang="es-ES" sz="1200" dirty="0" err="1"/>
                        <a:t>coseguro</a:t>
                      </a:r>
                      <a:r>
                        <a:rPr lang="es-ES" sz="1200" dirty="0"/>
                        <a:t> por el cuidado en un centro de enfermería especializada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2148079833"/>
                  </a:ext>
                </a:extLst>
              </a:tr>
              <a:tr h="244058">
                <a:tc>
                  <a:txBody>
                    <a:bodyPr/>
                    <a:lstStyle/>
                    <a:p>
                      <a:pPr marL="0" marR="0" algn="l">
                        <a:lnSpc>
                          <a:spcPct val="107000"/>
                        </a:lnSpc>
                        <a:spcBef>
                          <a:spcPts val="0"/>
                        </a:spcBef>
                        <a:spcAft>
                          <a:spcPts val="0"/>
                        </a:spcAft>
                      </a:pPr>
                      <a:r>
                        <a:rPr lang="es-ES" sz="1200" dirty="0"/>
                        <a:t>El deducible de la Parte 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50%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772723854"/>
                  </a:ext>
                </a:extLst>
              </a:tr>
              <a:tr h="240036">
                <a:tc>
                  <a:txBody>
                    <a:bodyPr/>
                    <a:lstStyle/>
                    <a:p>
                      <a:pPr marL="0" marR="0" algn="l">
                        <a:lnSpc>
                          <a:spcPct val="107000"/>
                        </a:lnSpc>
                        <a:spcBef>
                          <a:spcPts val="0"/>
                        </a:spcBef>
                        <a:spcAft>
                          <a:spcPts val="0"/>
                        </a:spcAft>
                      </a:pPr>
                      <a:r>
                        <a:rPr lang="es-ES" sz="1200" dirty="0"/>
                        <a:t>El deducible de la Parte B</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048659969"/>
                  </a:ext>
                </a:extLst>
              </a:tr>
              <a:tr h="244476">
                <a:tc>
                  <a:txBody>
                    <a:bodyPr/>
                    <a:lstStyle/>
                    <a:p>
                      <a:pPr marL="0" marR="0" algn="l">
                        <a:lnSpc>
                          <a:spcPct val="107000"/>
                        </a:lnSpc>
                        <a:spcBef>
                          <a:spcPts val="0"/>
                        </a:spcBef>
                        <a:spcAft>
                          <a:spcPts val="0"/>
                        </a:spcAft>
                      </a:pPr>
                      <a:r>
                        <a:rPr lang="es-ES" sz="1200" dirty="0"/>
                        <a:t>El sobrecargo (cargos en exceso) por los servicios de la Parte B</a:t>
                      </a:r>
                      <a:endParaRPr lang="en-US" sz="1200" b="1"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100%</a:t>
                      </a:r>
                    </a:p>
                  </a:txBody>
                  <a:tcPr marL="5072" marR="5072" marT="5072" marB="5072" anchor="ctr"/>
                </a:tc>
                <a:tc>
                  <a:txBody>
                    <a:bodyPr/>
                    <a:lstStyle/>
                    <a:p>
                      <a:pPr marL="0" marR="0" algn="ctr">
                        <a:lnSpc>
                          <a:spcPct val="107000"/>
                        </a:lnSpc>
                        <a:spcBef>
                          <a:spcPts val="0"/>
                        </a:spcBef>
                        <a:spcAft>
                          <a:spcPts val="0"/>
                        </a:spcAft>
                      </a:pPr>
                      <a:r>
                        <a:rPr lang="en-US" sz="1200" dirty="0">
                          <a:effectLst/>
                        </a:rPr>
                        <a:t>100%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439207367"/>
                  </a:ext>
                </a:extLst>
              </a:tr>
              <a:tr h="420261">
                <a:tc>
                  <a:txBody>
                    <a:bodyPr/>
                    <a:lstStyle/>
                    <a:p>
                      <a:pPr marL="0" marR="0" algn="l">
                        <a:lnSpc>
                          <a:spcPct val="107000"/>
                        </a:lnSpc>
                        <a:spcBef>
                          <a:spcPts val="0"/>
                        </a:spcBef>
                        <a:spcAft>
                          <a:spcPts val="0"/>
                        </a:spcAft>
                      </a:pPr>
                      <a:r>
                        <a:rPr lang="es-ES" sz="1200" dirty="0"/>
                        <a:t>Emergencia en el extranjero (hasta el límite del plan)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a:effectLst/>
                        </a:rPr>
                        <a:t>80%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b="0" i="0" kern="1200" dirty="0">
                          <a:solidFill>
                            <a:srgbClr val="FF0000"/>
                          </a:solidFill>
                          <a:effectLst/>
                          <a:latin typeface="+mn-lt"/>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rPr>
                        <a:t>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extLst>
                  <a:ext uri="{0D108BD9-81ED-4DB2-BD59-A6C34878D82A}">
                    <a16:rowId xmlns:a16="http://schemas.microsoft.com/office/drawing/2014/main" val="3725812948"/>
                  </a:ext>
                </a:extLst>
              </a:tr>
              <a:tr h="493916">
                <a:tc>
                  <a:txBody>
                    <a:bodyPr/>
                    <a:lstStyle/>
                    <a:p>
                      <a:pPr marL="0" marR="0" algn="l">
                        <a:lnSpc>
                          <a:spcPct val="107000"/>
                        </a:lnSpc>
                        <a:spcBef>
                          <a:spcPts val="0"/>
                        </a:spcBef>
                        <a:spcAft>
                          <a:spcPts val="0"/>
                        </a:spcAft>
                      </a:pPr>
                      <a:r>
                        <a:rPr lang="es-ES" sz="1200" dirty="0"/>
                        <a:t>Límite de gastos de su bolsillo en 2025**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ts val="1550"/>
                        </a:lnSpc>
                        <a:spcBef>
                          <a:spcPts val="0"/>
                        </a:spcBef>
                        <a:spcAft>
                          <a:spcPts val="800"/>
                        </a:spcAft>
                      </a:pPr>
                      <a:r>
                        <a:rPr lang="en-US" sz="1350" b="0" i="0" kern="1200" dirty="0">
                          <a:solidFill>
                            <a:schemeClr val="dk1"/>
                          </a:solidFill>
                          <a:effectLst/>
                          <a:latin typeface="+mn-lt"/>
                          <a:ea typeface="+mn-ea"/>
                          <a:cs typeface="+mn-cs"/>
                        </a:rPr>
                        <a:t>$7,220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ts val="1550"/>
                        </a:lnSpc>
                        <a:spcBef>
                          <a:spcPts val="0"/>
                        </a:spcBef>
                        <a:spcAft>
                          <a:spcPts val="800"/>
                        </a:spcAft>
                      </a:pPr>
                      <a:r>
                        <a:rPr lang="en-US" sz="1350" b="0" i="0" kern="1200" dirty="0">
                          <a:solidFill>
                            <a:schemeClr val="dk1"/>
                          </a:solidFill>
                          <a:effectLst/>
                          <a:latin typeface="+mn-lt"/>
                          <a:ea typeface="+mn-ea"/>
                          <a:cs typeface="+mn-cs"/>
                        </a:rPr>
                        <a:t>$3,610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tc>
                  <a:txBody>
                    <a:bodyPr/>
                    <a:lstStyle/>
                    <a:p>
                      <a:pPr marL="0" marR="0" algn="ct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a:t>
                      </a:r>
                    </a:p>
                  </a:txBody>
                  <a:tcPr marL="5072" marR="5072" marT="5072" marB="5072" anchor="ctr"/>
                </a:tc>
                <a:extLst>
                  <a:ext uri="{0D108BD9-81ED-4DB2-BD59-A6C34878D82A}">
                    <a16:rowId xmlns:a16="http://schemas.microsoft.com/office/drawing/2014/main" val="2633472730"/>
                  </a:ext>
                </a:extLst>
              </a:tr>
            </a:tbl>
          </a:graphicData>
        </a:graphic>
      </p:graphicFrame>
      <p:sp>
        <p:nvSpPr>
          <p:cNvPr id="3" name="TextBox 2">
            <a:extLst>
              <a:ext uri="{FF2B5EF4-FFF2-40B4-BE49-F238E27FC236}">
                <a16:creationId xmlns:a16="http://schemas.microsoft.com/office/drawing/2014/main" id="{72C6B6EA-29DA-4D31-875F-EE0E66A9B516}"/>
              </a:ext>
            </a:extLst>
          </p:cNvPr>
          <p:cNvSpPr txBox="1"/>
          <p:nvPr/>
        </p:nvSpPr>
        <p:spPr>
          <a:xfrm>
            <a:off x="397687" y="5171627"/>
            <a:ext cx="8348626" cy="1687641"/>
          </a:xfrm>
          <a:prstGeom prst="rect">
            <a:avLst/>
          </a:prstGeom>
          <a:noFill/>
        </p:spPr>
        <p:txBody>
          <a:bodyPr wrap="square" rtlCol="0">
            <a:spAutoFit/>
          </a:bodyPr>
          <a:lstStyle/>
          <a:p>
            <a:pPr marR="0">
              <a:spcBef>
                <a:spcPts val="0"/>
              </a:spcBef>
              <a:spcAft>
                <a:spcPts val="800"/>
              </a:spcAft>
            </a:pPr>
            <a:r>
              <a:rPr lang="es-ES" sz="1100" dirty="0"/>
              <a:t>*Los planes F y G ofrecen un plan con deducible alto en algunos estados.</a:t>
            </a:r>
          </a:p>
          <a:p>
            <a:pPr marR="0">
              <a:spcBef>
                <a:spcPts val="0"/>
              </a:spcBef>
              <a:spcAft>
                <a:spcPts val="800"/>
              </a:spcAft>
            </a:pPr>
            <a:endParaRPr lang="es-ES" sz="1100" dirty="0"/>
          </a:p>
          <a:p>
            <a:pPr marR="0">
              <a:spcBef>
                <a:spcPts val="0"/>
              </a:spcBef>
              <a:spcAft>
                <a:spcPts val="800"/>
              </a:spcAft>
            </a:pPr>
            <a:r>
              <a:rPr lang="es-ES" sz="1100" dirty="0"/>
              <a:t>**Los planes K y L muestran cuánto pagarán por los servicios aprobados antes de que usted alcance su límite anual de desembolso y el deducible de la Parte B. Después de cumplirlos, el plan pagará el 100% de los servicios aprobados.</a:t>
            </a:r>
          </a:p>
          <a:p>
            <a:pPr marR="0">
              <a:spcBef>
                <a:spcPts val="0"/>
              </a:spcBef>
              <a:spcAft>
                <a:spcPts val="800"/>
              </a:spcAft>
            </a:pPr>
            <a:endParaRPr lang="es-ES" sz="1100" dirty="0"/>
          </a:p>
          <a:p>
            <a:pPr marR="0">
              <a:spcBef>
                <a:spcPts val="0"/>
              </a:spcBef>
              <a:spcAft>
                <a:spcPts val="800"/>
              </a:spcAft>
            </a:pPr>
            <a:r>
              <a:rPr lang="es-ES" sz="1100" dirty="0"/>
              <a:t>***El Plan N paga el 100% de los costos de los servicios de la Parte B, excepto los copagos de algunas visitas al consultorio y algunas visitas a la sala de emergencias.</a:t>
            </a:r>
            <a:endParaRPr lang="en-US" dirty="0"/>
          </a:p>
        </p:txBody>
      </p:sp>
    </p:spTree>
    <p:extLst>
      <p:ext uri="{BB962C8B-B14F-4D97-AF65-F5344CB8AC3E}">
        <p14:creationId xmlns:p14="http://schemas.microsoft.com/office/powerpoint/2010/main" val="2556629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43EEEFC-EDBF-4890-80D8-7957B3B04253}"/>
              </a:ext>
            </a:extLst>
          </p:cNvPr>
          <p:cNvSpPr txBox="1">
            <a:spLocks noChangeArrowheads="1"/>
          </p:cNvSpPr>
          <p:nvPr/>
        </p:nvSpPr>
        <p:spPr bwMode="auto">
          <a:xfrm>
            <a:off x="-1" y="9906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Medigap: </a:t>
            </a:r>
            <a:r>
              <a:rPr lang="en-US" sz="3200" b="1" kern="0" dirty="0" err="1">
                <a:solidFill>
                  <a:srgbClr val="131A6D"/>
                </a:solidFill>
                <a:cs typeface="Arial" charset="0"/>
              </a:rPr>
              <a:t>Costo</a:t>
            </a:r>
            <a:endParaRPr lang="en-US" sz="3200" b="1" kern="0" dirty="0">
              <a:solidFill>
                <a:srgbClr val="131A6D"/>
              </a:solidFill>
              <a:cs typeface="Arial" charset="0"/>
            </a:endParaRPr>
          </a:p>
        </p:txBody>
      </p:sp>
      <p:pic>
        <p:nvPicPr>
          <p:cNvPr id="3" name="Picture 2" descr="Text&#10;&#10;Description automatically generated with low confidence">
            <a:extLst>
              <a:ext uri="{FF2B5EF4-FFF2-40B4-BE49-F238E27FC236}">
                <a16:creationId xmlns:a16="http://schemas.microsoft.com/office/drawing/2014/main" id="{F6444F21-DF3A-46BA-B341-BD59C9A8549D}"/>
              </a:ext>
            </a:extLst>
          </p:cNvPr>
          <p:cNvPicPr>
            <a:picLocks noChangeAspect="1"/>
          </p:cNvPicPr>
          <p:nvPr/>
        </p:nvPicPr>
        <p:blipFill rotWithShape="1">
          <a:blip r:embed="rId3">
            <a:extLst>
              <a:ext uri="{28A0092B-C50C-407E-A947-70E740481C1C}">
                <a14:useLocalDpi xmlns:a14="http://schemas.microsoft.com/office/drawing/2010/main" val="0"/>
              </a:ext>
            </a:extLst>
          </a:blip>
          <a:srcRect t="34644" b="22149"/>
          <a:stretch/>
        </p:blipFill>
        <p:spPr>
          <a:xfrm>
            <a:off x="0" y="4549185"/>
            <a:ext cx="9144000" cy="2308815"/>
          </a:xfrm>
          <a:prstGeom prst="rect">
            <a:avLst/>
          </a:prstGeom>
        </p:spPr>
      </p:pic>
      <p:sp>
        <p:nvSpPr>
          <p:cNvPr id="9" name="TextBox 8">
            <a:extLst>
              <a:ext uri="{FF2B5EF4-FFF2-40B4-BE49-F238E27FC236}">
                <a16:creationId xmlns:a16="http://schemas.microsoft.com/office/drawing/2014/main" id="{34CD73A3-4294-4705-BFB0-BDD198B7B6F4}"/>
              </a:ext>
            </a:extLst>
          </p:cNvPr>
          <p:cNvSpPr txBox="1"/>
          <p:nvPr/>
        </p:nvSpPr>
        <p:spPr>
          <a:xfrm>
            <a:off x="514979" y="1765771"/>
            <a:ext cx="8114040" cy="2593018"/>
          </a:xfrm>
          <a:prstGeom prst="rect">
            <a:avLst/>
          </a:prstGeom>
          <a:noFill/>
        </p:spPr>
        <p:txBody>
          <a:bodyPr wrap="square" rtlCol="0">
            <a:spAutoFit/>
          </a:bodyPr>
          <a:lstStyle/>
          <a:p>
            <a:pPr marL="342900" indent="-342900" eaLnBrk="1" hangingPunct="1">
              <a:spcBef>
                <a:spcPts val="300"/>
              </a:spcBef>
              <a:buClrTx/>
              <a:buSzTx/>
              <a:buFont typeface="Arial" panose="020B0604020202020204" pitchFamily="34" charset="0"/>
              <a:buChar char="•"/>
            </a:pPr>
            <a:r>
              <a:rPr lang="en-US" altLang="en-US" sz="2000" dirty="0">
                <a:solidFill>
                  <a:srgbClr val="131A6D"/>
                </a:solidFill>
              </a:rPr>
              <a:t>La prima mensual se paga a la compañía de seguros.</a:t>
            </a:r>
          </a:p>
          <a:p>
            <a:pPr eaLnBrk="1" hangingPunct="1">
              <a:spcBef>
                <a:spcPts val="300"/>
              </a:spcBef>
              <a:buClrTx/>
              <a:buSzTx/>
            </a:pPr>
            <a:r>
              <a:rPr lang="en-US" altLang="en-US" sz="2000" dirty="0">
                <a:solidFill>
                  <a:srgbClr val="131A6D"/>
                </a:solidFill>
              </a:rPr>
              <a:t>    (</a:t>
            </a:r>
            <a:r>
              <a:rPr lang="en-US" altLang="en-US" sz="2000" dirty="0" err="1">
                <a:solidFill>
                  <a:srgbClr val="131A6D"/>
                </a:solidFill>
              </a:rPr>
              <a:t>Usted</a:t>
            </a:r>
            <a:r>
              <a:rPr lang="en-US" altLang="en-US" sz="2000" dirty="0">
                <a:solidFill>
                  <a:srgbClr val="131A6D"/>
                </a:solidFill>
              </a:rPr>
              <a:t> </a:t>
            </a:r>
            <a:r>
              <a:rPr lang="en-US" altLang="en-US" sz="2000" dirty="0" err="1">
                <a:solidFill>
                  <a:srgbClr val="131A6D"/>
                </a:solidFill>
              </a:rPr>
              <a:t>sigue</a:t>
            </a:r>
            <a:r>
              <a:rPr lang="en-US" altLang="en-US" sz="2000" dirty="0">
                <a:solidFill>
                  <a:srgbClr val="131A6D"/>
                </a:solidFill>
              </a:rPr>
              <a:t> </a:t>
            </a:r>
            <a:r>
              <a:rPr lang="en-US" altLang="en-US" sz="2000" dirty="0" err="1">
                <a:solidFill>
                  <a:srgbClr val="131A6D"/>
                </a:solidFill>
              </a:rPr>
              <a:t>pagando</a:t>
            </a:r>
            <a:r>
              <a:rPr lang="en-US" altLang="en-US" sz="2000" dirty="0">
                <a:solidFill>
                  <a:srgbClr val="131A6D"/>
                </a:solidFill>
              </a:rPr>
              <a:t> al </a:t>
            </a:r>
            <a:r>
              <a:rPr lang="en-US" altLang="en-US" sz="2000" dirty="0" err="1">
                <a:solidFill>
                  <a:srgbClr val="131A6D"/>
                </a:solidFill>
              </a:rPr>
              <a:t>gobierno</a:t>
            </a:r>
            <a:r>
              <a:rPr lang="en-US" altLang="en-US" sz="2000" dirty="0">
                <a:solidFill>
                  <a:srgbClr val="131A6D"/>
                </a:solidFill>
              </a:rPr>
              <a:t> la </a:t>
            </a:r>
            <a:r>
              <a:rPr lang="en-US" altLang="en-US" sz="2000" dirty="0" err="1">
                <a:solidFill>
                  <a:srgbClr val="131A6D"/>
                </a:solidFill>
              </a:rPr>
              <a:t>parte</a:t>
            </a:r>
            <a:r>
              <a:rPr lang="en-US" altLang="en-US" sz="2000" dirty="0">
                <a:solidFill>
                  <a:srgbClr val="131A6D"/>
                </a:solidFill>
              </a:rPr>
              <a:t> B de Medicare)</a:t>
            </a:r>
          </a:p>
          <a:p>
            <a:pPr marL="342900" indent="-342900" eaLnBrk="1" hangingPunct="1">
              <a:spcBef>
                <a:spcPct val="50000"/>
              </a:spcBef>
              <a:buClrTx/>
              <a:buSzTx/>
              <a:buFont typeface="Arial" panose="020B0604020202020204" pitchFamily="34" charset="0"/>
              <a:buChar char="•"/>
            </a:pPr>
            <a:r>
              <a:rPr lang="en-US" altLang="en-US" sz="2000" dirty="0">
                <a:solidFill>
                  <a:srgbClr val="131A6D"/>
                </a:solidFill>
              </a:rPr>
              <a:t>El </a:t>
            </a:r>
            <a:r>
              <a:rPr lang="en-US" altLang="en-US" sz="2000" dirty="0" err="1">
                <a:solidFill>
                  <a:srgbClr val="131A6D"/>
                </a:solidFill>
              </a:rPr>
              <a:t>costo</a:t>
            </a:r>
            <a:r>
              <a:rPr lang="en-US" altLang="en-US" sz="2000" dirty="0">
                <a:solidFill>
                  <a:srgbClr val="131A6D"/>
                </a:solidFill>
              </a:rPr>
              <a:t> </a:t>
            </a:r>
            <a:r>
              <a:rPr lang="en-US" altLang="en-US" sz="2000" dirty="0" err="1">
                <a:solidFill>
                  <a:srgbClr val="131A6D"/>
                </a:solidFill>
              </a:rPr>
              <a:t>varía</a:t>
            </a:r>
            <a:r>
              <a:rPr lang="en-US" altLang="en-US" sz="2000" dirty="0">
                <a:solidFill>
                  <a:srgbClr val="131A6D"/>
                </a:solidFill>
              </a:rPr>
              <a:t> </a:t>
            </a:r>
            <a:r>
              <a:rPr lang="en-US" altLang="en-US" sz="2000" dirty="0" err="1">
                <a:solidFill>
                  <a:srgbClr val="131A6D"/>
                </a:solidFill>
              </a:rPr>
              <a:t>significativamente</a:t>
            </a:r>
            <a:r>
              <a:rPr lang="en-US" altLang="en-US" sz="2000" dirty="0">
                <a:solidFill>
                  <a:srgbClr val="131A6D"/>
                </a:solidFill>
              </a:rPr>
              <a:t> </a:t>
            </a:r>
            <a:r>
              <a:rPr lang="en-US" altLang="en-US" sz="2000" dirty="0" err="1">
                <a:solidFill>
                  <a:srgbClr val="131A6D"/>
                </a:solidFill>
              </a:rPr>
              <a:t>según</a:t>
            </a:r>
            <a:r>
              <a:rPr lang="en-US" altLang="en-US" sz="2000" dirty="0">
                <a:solidFill>
                  <a:srgbClr val="131A6D"/>
                </a:solidFill>
              </a:rPr>
              <a:t> la compañía de seguros.</a:t>
            </a: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Depende</a:t>
            </a:r>
            <a:r>
              <a:rPr lang="en-US" altLang="en-US" sz="2000" dirty="0">
                <a:solidFill>
                  <a:srgbClr val="131A6D"/>
                </a:solidFill>
              </a:rPr>
              <a:t> de la </a:t>
            </a:r>
            <a:r>
              <a:rPr lang="en-US" altLang="en-US" sz="2000" dirty="0" err="1">
                <a:solidFill>
                  <a:srgbClr val="131A6D"/>
                </a:solidFill>
              </a:rPr>
              <a:t>cobertura</a:t>
            </a:r>
            <a:r>
              <a:rPr lang="en-US" altLang="en-US" sz="2000" dirty="0">
                <a:solidFill>
                  <a:srgbClr val="131A6D"/>
                </a:solidFill>
              </a:rPr>
              <a:t>, la </a:t>
            </a:r>
            <a:r>
              <a:rPr lang="en-US" altLang="en-US" sz="2000" dirty="0" err="1">
                <a:solidFill>
                  <a:srgbClr val="131A6D"/>
                </a:solidFill>
              </a:rPr>
              <a:t>ubicación</a:t>
            </a:r>
            <a:r>
              <a:rPr lang="en-US" altLang="en-US" sz="2000" dirty="0">
                <a:solidFill>
                  <a:srgbClr val="131A6D"/>
                </a:solidFill>
              </a:rPr>
              <a:t> y la </a:t>
            </a:r>
            <a:r>
              <a:rPr lang="en-US" altLang="en-US" sz="2000" dirty="0" err="1">
                <a:solidFill>
                  <a:srgbClr val="131A6D"/>
                </a:solidFill>
              </a:rPr>
              <a:t>edad</a:t>
            </a:r>
            <a:r>
              <a:rPr lang="en-US" altLang="en-US" sz="2000" dirty="0">
                <a:solidFill>
                  <a:srgbClr val="131A6D"/>
                </a:solidFill>
              </a:rPr>
              <a:t>. </a:t>
            </a:r>
          </a:p>
          <a:p>
            <a:pPr marL="342900" indent="-342900" eaLnBrk="1" hangingPunct="1">
              <a:spcBef>
                <a:spcPct val="50000"/>
              </a:spcBef>
              <a:buClrTx/>
              <a:buSzTx/>
              <a:buFont typeface="Arial" panose="020B0604020202020204" pitchFamily="34" charset="0"/>
              <a:buChar char="•"/>
            </a:pPr>
            <a:r>
              <a:rPr lang="en-US" altLang="en-US" sz="2000" dirty="0">
                <a:solidFill>
                  <a:srgbClr val="131A6D"/>
                </a:solidFill>
              </a:rPr>
              <a:t>Las </a:t>
            </a:r>
            <a:r>
              <a:rPr lang="en-US" altLang="en-US" sz="2000" dirty="0" err="1">
                <a:solidFill>
                  <a:srgbClr val="131A6D"/>
                </a:solidFill>
              </a:rPr>
              <a:t>primas</a:t>
            </a:r>
            <a:r>
              <a:rPr lang="en-US" altLang="en-US" sz="2000" dirty="0">
                <a:solidFill>
                  <a:srgbClr val="131A6D"/>
                </a:solidFill>
              </a:rPr>
              <a:t> </a:t>
            </a:r>
            <a:r>
              <a:rPr lang="en-US" altLang="en-US" sz="2000" dirty="0" err="1">
                <a:solidFill>
                  <a:srgbClr val="131A6D"/>
                </a:solidFill>
              </a:rPr>
              <a:t>suben</a:t>
            </a:r>
            <a:r>
              <a:rPr lang="en-US" altLang="en-US" sz="2000" dirty="0">
                <a:solidFill>
                  <a:srgbClr val="131A6D"/>
                </a:solidFill>
              </a:rPr>
              <a:t> con el </a:t>
            </a:r>
            <a:r>
              <a:rPr lang="en-US" altLang="en-US" sz="2000" dirty="0" err="1">
                <a:solidFill>
                  <a:srgbClr val="131A6D"/>
                </a:solidFill>
              </a:rPr>
              <a:t>tiempo</a:t>
            </a:r>
            <a:r>
              <a:rPr lang="en-US" altLang="en-US" sz="2000" dirty="0">
                <a:solidFill>
                  <a:srgbClr val="131A6D"/>
                </a:solidFill>
              </a:rPr>
              <a:t> y a </a:t>
            </a:r>
            <a:r>
              <a:rPr lang="en-US" altLang="en-US" sz="2000" dirty="0" err="1">
                <a:solidFill>
                  <a:srgbClr val="131A6D"/>
                </a:solidFill>
              </a:rPr>
              <a:t>medida</a:t>
            </a:r>
            <a:r>
              <a:rPr lang="en-US" altLang="en-US" sz="2000" dirty="0">
                <a:solidFill>
                  <a:srgbClr val="131A6D"/>
                </a:solidFill>
              </a:rPr>
              <a:t> que se </a:t>
            </a:r>
            <a:r>
              <a:rPr lang="en-US" altLang="en-US" sz="2000" dirty="0" err="1">
                <a:solidFill>
                  <a:srgbClr val="131A6D"/>
                </a:solidFill>
              </a:rPr>
              <a:t>envejece</a:t>
            </a:r>
            <a:r>
              <a:rPr lang="en-US" altLang="en-US" sz="2000" dirty="0">
                <a:solidFill>
                  <a:srgbClr val="131A6D"/>
                </a:solidFill>
              </a:rPr>
              <a:t>.</a:t>
            </a: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Suele</a:t>
            </a:r>
            <a:r>
              <a:rPr lang="en-US" altLang="en-US" sz="2000" dirty="0">
                <a:solidFill>
                  <a:srgbClr val="131A6D"/>
                </a:solidFill>
              </a:rPr>
              <a:t> ser </a:t>
            </a:r>
            <a:r>
              <a:rPr lang="en-US" altLang="en-US" sz="2000" dirty="0" err="1">
                <a:solidFill>
                  <a:srgbClr val="131A6D"/>
                </a:solidFill>
              </a:rPr>
              <a:t>necesaria</a:t>
            </a:r>
            <a:r>
              <a:rPr lang="en-US" altLang="en-US" sz="2000" dirty="0">
                <a:solidFill>
                  <a:srgbClr val="131A6D"/>
                </a:solidFill>
              </a:rPr>
              <a:t> </a:t>
            </a:r>
            <a:r>
              <a:rPr lang="en-US" altLang="en-US" sz="2000" dirty="0" err="1">
                <a:solidFill>
                  <a:srgbClr val="131A6D"/>
                </a:solidFill>
              </a:rPr>
              <a:t>una</a:t>
            </a:r>
            <a:r>
              <a:rPr lang="en-US" altLang="en-US" sz="2000" dirty="0">
                <a:solidFill>
                  <a:srgbClr val="131A6D"/>
                </a:solidFill>
              </a:rPr>
              <a:t> </a:t>
            </a:r>
            <a:r>
              <a:rPr lang="en-US" altLang="en-US" sz="2000" dirty="0" err="1">
                <a:solidFill>
                  <a:srgbClr val="131A6D"/>
                </a:solidFill>
              </a:rPr>
              <a:t>evaluacion</a:t>
            </a:r>
            <a:r>
              <a:rPr lang="en-US" altLang="en-US" sz="2000" dirty="0">
                <a:solidFill>
                  <a:srgbClr val="131A6D"/>
                </a:solidFill>
              </a:rPr>
              <a:t> de salud para </a:t>
            </a:r>
            <a:r>
              <a:rPr lang="en-US" altLang="en-US" sz="2000" dirty="0" err="1">
                <a:solidFill>
                  <a:srgbClr val="131A6D"/>
                </a:solidFill>
              </a:rPr>
              <a:t>cambiar</a:t>
            </a:r>
            <a:r>
              <a:rPr lang="en-US" altLang="en-US" sz="2000" dirty="0">
                <a:solidFill>
                  <a:srgbClr val="131A6D"/>
                </a:solidFill>
              </a:rPr>
              <a:t> de plan.</a:t>
            </a:r>
          </a:p>
        </p:txBody>
      </p:sp>
      <p:grpSp>
        <p:nvGrpSpPr>
          <p:cNvPr id="10" name="Group 9">
            <a:extLst>
              <a:ext uri="{FF2B5EF4-FFF2-40B4-BE49-F238E27FC236}">
                <a16:creationId xmlns:a16="http://schemas.microsoft.com/office/drawing/2014/main" id="{4FDC3EAF-4F08-41F9-8EB0-440130FDB8DA}"/>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53022583-E315-4D37-AE98-0D71E866B57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427C76A-B66B-4DAB-A462-297F9FCCF5B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C98894EE-4E32-4277-B7E9-8B3F42245E7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388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B1B0DE68-90A5-4C80-B1CF-51960F0729AE}"/>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Medigap: Inscripción</a:t>
            </a:r>
          </a:p>
        </p:txBody>
      </p:sp>
      <p:sp>
        <p:nvSpPr>
          <p:cNvPr id="9" name="TextBox 8">
            <a:extLst>
              <a:ext uri="{FF2B5EF4-FFF2-40B4-BE49-F238E27FC236}">
                <a16:creationId xmlns:a16="http://schemas.microsoft.com/office/drawing/2014/main" id="{8B04762D-B23A-479B-ABC8-1D0C043E9479}"/>
              </a:ext>
            </a:extLst>
          </p:cNvPr>
          <p:cNvSpPr txBox="1"/>
          <p:nvPr/>
        </p:nvSpPr>
        <p:spPr>
          <a:xfrm>
            <a:off x="838200" y="3352800"/>
            <a:ext cx="7239000" cy="3323987"/>
          </a:xfrm>
          <a:prstGeom prst="rect">
            <a:avLst/>
          </a:prstGeom>
          <a:noFill/>
        </p:spPr>
        <p:txBody>
          <a:bodyPr wrap="square" rtlCol="0">
            <a:spAutoFit/>
          </a:bodyPr>
          <a:lstStyle/>
          <a:p>
            <a:pPr marL="342900" indent="-342900" eaLnBrk="1" hangingPunct="1">
              <a:spcBef>
                <a:spcPts val="1200"/>
              </a:spcBef>
              <a:buFont typeface="Arial" panose="020B0604020202020204" pitchFamily="34" charset="0"/>
              <a:buChar char="•"/>
            </a:pPr>
            <a:r>
              <a:rPr lang="en-US" altLang="en-US" sz="2000" dirty="0">
                <a:solidFill>
                  <a:srgbClr val="131A6D"/>
                </a:solidFill>
              </a:rPr>
              <a:t>Este period de 6 meses </a:t>
            </a:r>
            <a:r>
              <a:rPr lang="en-US" altLang="en-US" sz="2000" dirty="0" err="1">
                <a:solidFill>
                  <a:srgbClr val="131A6D"/>
                </a:solidFill>
              </a:rPr>
              <a:t>comienza</a:t>
            </a:r>
            <a:r>
              <a:rPr lang="en-US" altLang="en-US" sz="2000" dirty="0">
                <a:solidFill>
                  <a:srgbClr val="131A6D"/>
                </a:solidFill>
              </a:rPr>
              <a:t> el primer </a:t>
            </a:r>
            <a:r>
              <a:rPr lang="en-US" altLang="en-US" sz="2000" dirty="0" err="1">
                <a:solidFill>
                  <a:srgbClr val="131A6D"/>
                </a:solidFill>
              </a:rPr>
              <a:t>dia</a:t>
            </a:r>
            <a:r>
              <a:rPr lang="en-US" altLang="en-US" sz="2000" dirty="0">
                <a:solidFill>
                  <a:srgbClr val="131A6D"/>
                </a:solidFill>
              </a:rPr>
              <a:t> del </a:t>
            </a:r>
            <a:r>
              <a:rPr lang="en-US" altLang="en-US" sz="2000" dirty="0" err="1">
                <a:solidFill>
                  <a:srgbClr val="131A6D"/>
                </a:solidFill>
              </a:rPr>
              <a:t>mes</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que </a:t>
            </a:r>
            <a:r>
              <a:rPr lang="en-US" altLang="en-US" sz="2000" dirty="0" err="1">
                <a:solidFill>
                  <a:srgbClr val="131A6D"/>
                </a:solidFill>
              </a:rPr>
              <a:t>cumpla</a:t>
            </a:r>
            <a:r>
              <a:rPr lang="en-US" altLang="en-US" sz="2000" dirty="0">
                <a:solidFill>
                  <a:srgbClr val="131A6D"/>
                </a:solidFill>
              </a:rPr>
              <a:t> 65 anos y </a:t>
            </a:r>
            <a:r>
              <a:rPr lang="en-US" altLang="en-US" sz="2000" dirty="0" err="1">
                <a:solidFill>
                  <a:srgbClr val="131A6D"/>
                </a:solidFill>
              </a:rPr>
              <a:t>este</a:t>
            </a:r>
            <a:r>
              <a:rPr lang="en-US" altLang="en-US" sz="2000" dirty="0">
                <a:solidFill>
                  <a:srgbClr val="131A6D"/>
                </a:solidFill>
              </a:rPr>
              <a:t> </a:t>
            </a:r>
            <a:r>
              <a:rPr lang="en-US" altLang="en-US" sz="2000" dirty="0" err="1">
                <a:solidFill>
                  <a:srgbClr val="131A6D"/>
                </a:solidFill>
              </a:rPr>
              <a:t>inscrito</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la Parte A y B</a:t>
            </a:r>
          </a:p>
          <a:p>
            <a:pPr marL="342900" indent="-342900" eaLnBrk="1" hangingPunct="1">
              <a:spcBef>
                <a:spcPts val="1200"/>
              </a:spcBef>
              <a:buFont typeface="Arial" panose="020B0604020202020204" pitchFamily="34" charset="0"/>
              <a:buChar char="•"/>
            </a:pPr>
            <a:r>
              <a:rPr lang="en-US" altLang="en-US" sz="2000" dirty="0">
                <a:solidFill>
                  <a:srgbClr val="131A6D"/>
                </a:solidFill>
              </a:rPr>
              <a:t>Si </a:t>
            </a:r>
            <a:r>
              <a:rPr lang="en-US" altLang="en-US" sz="2000" dirty="0" err="1">
                <a:solidFill>
                  <a:srgbClr val="131A6D"/>
                </a:solidFill>
              </a:rPr>
              <a:t>retrasa</a:t>
            </a:r>
            <a:r>
              <a:rPr lang="en-US" altLang="en-US" sz="2000" dirty="0">
                <a:solidFill>
                  <a:srgbClr val="131A6D"/>
                </a:solidFill>
              </a:rPr>
              <a:t> </a:t>
            </a:r>
            <a:r>
              <a:rPr lang="en-US" altLang="en-US" sz="2000" dirty="0" err="1">
                <a:solidFill>
                  <a:srgbClr val="131A6D"/>
                </a:solidFill>
              </a:rPr>
              <a:t>su</a:t>
            </a:r>
            <a:r>
              <a:rPr lang="en-US" altLang="en-US" sz="2000" dirty="0">
                <a:solidFill>
                  <a:srgbClr val="131A6D"/>
                </a:solidFill>
              </a:rPr>
              <a:t> </a:t>
            </a:r>
            <a:r>
              <a:rPr lang="en-US" altLang="en-US" sz="2000" dirty="0" err="1">
                <a:solidFill>
                  <a:srgbClr val="131A6D"/>
                </a:solidFill>
              </a:rPr>
              <a:t>inscripción</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la Parte B </a:t>
            </a:r>
            <a:r>
              <a:rPr lang="en-US" altLang="en-US" sz="2000" dirty="0" err="1">
                <a:solidFill>
                  <a:srgbClr val="131A6D"/>
                </a:solidFill>
              </a:rPr>
              <a:t>porque</a:t>
            </a:r>
            <a:r>
              <a:rPr lang="en-US" altLang="en-US" sz="2000" dirty="0">
                <a:solidFill>
                  <a:srgbClr val="131A6D"/>
                </a:solidFill>
              </a:rPr>
              <a:t> </a:t>
            </a:r>
            <a:r>
              <a:rPr lang="en-US" altLang="en-US" sz="2000" dirty="0" err="1">
                <a:solidFill>
                  <a:srgbClr val="131A6D"/>
                </a:solidFill>
              </a:rPr>
              <a:t>tiene</a:t>
            </a:r>
            <a:r>
              <a:rPr lang="en-US" altLang="en-US" sz="2000" dirty="0">
                <a:solidFill>
                  <a:srgbClr val="131A6D"/>
                </a:solidFill>
              </a:rPr>
              <a:t> </a:t>
            </a:r>
            <a:r>
              <a:rPr lang="en-US" altLang="en-US" sz="2000" dirty="0" err="1">
                <a:solidFill>
                  <a:srgbClr val="131A6D"/>
                </a:solidFill>
              </a:rPr>
              <a:t>cobertura</a:t>
            </a:r>
            <a:r>
              <a:rPr lang="en-US" altLang="en-US" sz="2000" dirty="0">
                <a:solidFill>
                  <a:srgbClr val="131A6D"/>
                </a:solidFill>
              </a:rPr>
              <a:t> medica de </a:t>
            </a:r>
            <a:r>
              <a:rPr lang="en-US" altLang="en-US" sz="2000" dirty="0" err="1">
                <a:solidFill>
                  <a:srgbClr val="131A6D"/>
                </a:solidFill>
              </a:rPr>
              <a:t>grupo</a:t>
            </a:r>
            <a:r>
              <a:rPr lang="en-US" altLang="en-US" sz="2000" dirty="0">
                <a:solidFill>
                  <a:srgbClr val="131A6D"/>
                </a:solidFill>
              </a:rPr>
              <a:t>, </a:t>
            </a:r>
            <a:r>
              <a:rPr lang="en-US" altLang="en-US" sz="2000" dirty="0" err="1">
                <a:solidFill>
                  <a:srgbClr val="131A6D"/>
                </a:solidFill>
              </a:rPr>
              <a:t>su</a:t>
            </a:r>
            <a:r>
              <a:rPr lang="en-US" altLang="en-US" sz="2000" dirty="0">
                <a:solidFill>
                  <a:srgbClr val="131A6D"/>
                </a:solidFill>
              </a:rPr>
              <a:t> Periodo de Inscripcion </a:t>
            </a:r>
            <a:r>
              <a:rPr lang="en-US" altLang="en-US" sz="2000" dirty="0" err="1">
                <a:solidFill>
                  <a:srgbClr val="131A6D"/>
                </a:solidFill>
              </a:rPr>
              <a:t>Abierta</a:t>
            </a:r>
            <a:r>
              <a:rPr lang="en-US" altLang="en-US" sz="2000" dirty="0">
                <a:solidFill>
                  <a:srgbClr val="131A6D"/>
                </a:solidFill>
              </a:rPr>
              <a:t> </a:t>
            </a:r>
            <a:r>
              <a:rPr lang="en-US" altLang="en-US" sz="2000" dirty="0" err="1">
                <a:solidFill>
                  <a:srgbClr val="131A6D"/>
                </a:solidFill>
              </a:rPr>
              <a:t>comenzara</a:t>
            </a:r>
            <a:r>
              <a:rPr lang="en-US" altLang="en-US" sz="2000" dirty="0">
                <a:solidFill>
                  <a:srgbClr val="131A6D"/>
                </a:solidFill>
              </a:rPr>
              <a:t> </a:t>
            </a:r>
            <a:r>
              <a:rPr lang="en-US" altLang="en-US" sz="2000" dirty="0" err="1">
                <a:solidFill>
                  <a:srgbClr val="131A6D"/>
                </a:solidFill>
              </a:rPr>
              <a:t>cuando</a:t>
            </a:r>
            <a:r>
              <a:rPr lang="en-US" altLang="en-US" sz="2000" dirty="0">
                <a:solidFill>
                  <a:srgbClr val="131A6D"/>
                </a:solidFill>
              </a:rPr>
              <a:t> se </a:t>
            </a:r>
            <a:r>
              <a:rPr lang="en-US" altLang="en-US" sz="2000" dirty="0" err="1">
                <a:solidFill>
                  <a:srgbClr val="131A6D"/>
                </a:solidFill>
              </a:rPr>
              <a:t>inscriba</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la Parte B. </a:t>
            </a:r>
          </a:p>
          <a:p>
            <a:pPr marL="342900" indent="-342900" eaLnBrk="1" hangingPunct="1">
              <a:spcBef>
                <a:spcPts val="1200"/>
              </a:spcBef>
              <a:buFont typeface="Arial" panose="020B0604020202020204" pitchFamily="34" charset="0"/>
              <a:buChar char="•"/>
            </a:pPr>
            <a:r>
              <a:rPr lang="en-US" altLang="en-US" sz="2000" dirty="0">
                <a:solidFill>
                  <a:srgbClr val="131A6D"/>
                </a:solidFill>
              </a:rPr>
              <a:t>Cobertura Garantizada – No se puede negar ni cobrar </a:t>
            </a:r>
            <a:r>
              <a:rPr lang="en-US" sz="2000" dirty="0">
                <a:solidFill>
                  <a:srgbClr val="131A6D"/>
                </a:solidFill>
              </a:rPr>
              <a:t>más por condiciones de salud preexistentes.  </a:t>
            </a:r>
            <a:r>
              <a:rPr lang="en-US" altLang="en-US" sz="2000" dirty="0">
                <a:solidFill>
                  <a:srgbClr val="131A6D"/>
                </a:solidFill>
              </a:rPr>
              <a:t> </a:t>
            </a:r>
          </a:p>
          <a:p>
            <a:pPr marL="342900" indent="-342900" eaLnBrk="1" hangingPunct="1">
              <a:spcBef>
                <a:spcPts val="1200"/>
              </a:spcBef>
              <a:buFont typeface="Arial" panose="020B0604020202020204" pitchFamily="34" charset="0"/>
              <a:buChar char="•"/>
            </a:pPr>
            <a:r>
              <a:rPr lang="en-US" altLang="en-US" sz="2000" dirty="0" err="1">
                <a:solidFill>
                  <a:srgbClr val="131A6D"/>
                </a:solidFill>
              </a:rPr>
              <a:t>Debe</a:t>
            </a:r>
            <a:r>
              <a:rPr lang="en-US" altLang="en-US" sz="2000" dirty="0">
                <a:solidFill>
                  <a:srgbClr val="131A6D"/>
                </a:solidFill>
              </a:rPr>
              <a:t> </a:t>
            </a:r>
            <a:r>
              <a:rPr lang="en-US" altLang="en-US" sz="2000" dirty="0" err="1">
                <a:solidFill>
                  <a:srgbClr val="131A6D"/>
                </a:solidFill>
              </a:rPr>
              <a:t>tener</a:t>
            </a:r>
            <a:r>
              <a:rPr lang="en-US" altLang="en-US" sz="2000" dirty="0">
                <a:solidFill>
                  <a:srgbClr val="131A6D"/>
                </a:solidFill>
              </a:rPr>
              <a:t> la Parte A Y  la Parte B para </a:t>
            </a:r>
            <a:r>
              <a:rPr lang="en-US" altLang="en-US" sz="2000" dirty="0" err="1">
                <a:solidFill>
                  <a:srgbClr val="131A6D"/>
                </a:solidFill>
              </a:rPr>
              <a:t>obtener</a:t>
            </a:r>
            <a:r>
              <a:rPr lang="en-US" altLang="en-US" sz="2000" dirty="0">
                <a:solidFill>
                  <a:srgbClr val="131A6D"/>
                </a:solidFill>
              </a:rPr>
              <a:t> un </a:t>
            </a:r>
            <a:r>
              <a:rPr lang="en-US" altLang="en-US" sz="2000" dirty="0" err="1">
                <a:solidFill>
                  <a:srgbClr val="131A6D"/>
                </a:solidFill>
              </a:rPr>
              <a:t>suplemento</a:t>
            </a:r>
            <a:r>
              <a:rPr lang="en-US" altLang="en-US" sz="2000" dirty="0">
                <a:solidFill>
                  <a:srgbClr val="131A6D"/>
                </a:solidFill>
              </a:rPr>
              <a:t> de Medicare</a:t>
            </a:r>
          </a:p>
        </p:txBody>
      </p:sp>
      <p:sp>
        <p:nvSpPr>
          <p:cNvPr id="2" name="TextBox 1">
            <a:extLst>
              <a:ext uri="{FF2B5EF4-FFF2-40B4-BE49-F238E27FC236}">
                <a16:creationId xmlns:a16="http://schemas.microsoft.com/office/drawing/2014/main" id="{76EBD6FD-F7FE-4787-B2A4-946A0967DA9D}"/>
              </a:ext>
            </a:extLst>
          </p:cNvPr>
          <p:cNvSpPr txBox="1"/>
          <p:nvPr/>
        </p:nvSpPr>
        <p:spPr>
          <a:xfrm>
            <a:off x="838200" y="2361123"/>
            <a:ext cx="4724400" cy="646331"/>
          </a:xfrm>
          <a:prstGeom prst="rect">
            <a:avLst/>
          </a:prstGeom>
          <a:noFill/>
        </p:spPr>
        <p:txBody>
          <a:bodyPr wrap="square" rtlCol="0">
            <a:spAutoFit/>
          </a:bodyPr>
          <a:lstStyle/>
          <a:p>
            <a:pPr eaLnBrk="1" hangingPunct="1">
              <a:lnSpc>
                <a:spcPct val="90000"/>
              </a:lnSpc>
              <a:spcBef>
                <a:spcPts val="300"/>
              </a:spcBef>
              <a:buFont typeface="Wingdings" panose="05000000000000000000" pitchFamily="2" charset="2"/>
              <a:buNone/>
            </a:pPr>
            <a:r>
              <a:rPr lang="es-ES" altLang="en-US" sz="2000" b="1" dirty="0">
                <a:solidFill>
                  <a:srgbClr val="131A6D"/>
                </a:solidFill>
              </a:rPr>
              <a:t>Período de Inscripción Abierta de </a:t>
            </a:r>
            <a:r>
              <a:rPr lang="es-ES" altLang="en-US" sz="2000" b="1" dirty="0" err="1">
                <a:solidFill>
                  <a:srgbClr val="131A6D"/>
                </a:solidFill>
              </a:rPr>
              <a:t>Medigap</a:t>
            </a:r>
            <a:endParaRPr lang="en-US" altLang="en-US" sz="2000" b="1" dirty="0">
              <a:solidFill>
                <a:srgbClr val="131A6D"/>
              </a:solidFill>
            </a:endParaRPr>
          </a:p>
        </p:txBody>
      </p:sp>
      <p:pic>
        <p:nvPicPr>
          <p:cNvPr id="4" name="Picture 3" descr="Text&#10;&#10;Description automatically generated">
            <a:extLst>
              <a:ext uri="{FF2B5EF4-FFF2-40B4-BE49-F238E27FC236}">
                <a16:creationId xmlns:a16="http://schemas.microsoft.com/office/drawing/2014/main" id="{F43C4ABC-3AED-472F-B5BD-A215B04C4E32}"/>
              </a:ext>
            </a:extLst>
          </p:cNvPr>
          <p:cNvPicPr>
            <a:picLocks noChangeAspect="1"/>
          </p:cNvPicPr>
          <p:nvPr/>
        </p:nvPicPr>
        <p:blipFill rotWithShape="1">
          <a:blip r:embed="rId3">
            <a:extLst>
              <a:ext uri="{28A0092B-C50C-407E-A947-70E740481C1C}">
                <a14:useLocalDpi xmlns:a14="http://schemas.microsoft.com/office/drawing/2010/main" val="0"/>
              </a:ext>
            </a:extLst>
          </a:blip>
          <a:srcRect t="10790" b="17503"/>
          <a:stretch/>
        </p:blipFill>
        <p:spPr>
          <a:xfrm>
            <a:off x="5715000" y="1827893"/>
            <a:ext cx="2823882" cy="1341163"/>
          </a:xfrm>
          <a:prstGeom prst="rect">
            <a:avLst/>
          </a:prstGeom>
        </p:spPr>
      </p:pic>
      <p:grpSp>
        <p:nvGrpSpPr>
          <p:cNvPr id="10" name="Group 9">
            <a:extLst>
              <a:ext uri="{FF2B5EF4-FFF2-40B4-BE49-F238E27FC236}">
                <a16:creationId xmlns:a16="http://schemas.microsoft.com/office/drawing/2014/main" id="{6F36B1EB-D7DC-4DBE-9BBE-EDBD4AF31C3C}"/>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9E149E60-E84B-4B46-8738-C0EF7D07AF2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EBF74078-FEC4-4C21-B8EA-9086171CC632}"/>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69442D4A-E102-456E-BBEA-7B3F2CA3E93E}"/>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14585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02B04445-78A2-4004-90A7-1ADE70B14155}"/>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Medigap: </a:t>
            </a:r>
            <a:r>
              <a:rPr lang="en-US" sz="3200" b="1" kern="0" dirty="0" err="1">
                <a:solidFill>
                  <a:srgbClr val="131A6D"/>
                </a:solidFill>
                <a:cs typeface="Arial" charset="0"/>
              </a:rPr>
              <a:t>Limitaciones</a:t>
            </a:r>
            <a:endParaRPr lang="en-US" sz="3200" b="1" kern="0" dirty="0">
              <a:solidFill>
                <a:srgbClr val="131A6D"/>
              </a:solidFill>
              <a:cs typeface="Arial" charset="0"/>
            </a:endParaRPr>
          </a:p>
        </p:txBody>
      </p:sp>
      <p:sp>
        <p:nvSpPr>
          <p:cNvPr id="9" name="TextBox 8">
            <a:extLst>
              <a:ext uri="{FF2B5EF4-FFF2-40B4-BE49-F238E27FC236}">
                <a16:creationId xmlns:a16="http://schemas.microsoft.com/office/drawing/2014/main" id="{E4683B01-C671-4BA4-85A9-0B371920B9D2}"/>
              </a:ext>
            </a:extLst>
          </p:cNvPr>
          <p:cNvSpPr txBox="1"/>
          <p:nvPr/>
        </p:nvSpPr>
        <p:spPr>
          <a:xfrm>
            <a:off x="914400" y="2179096"/>
            <a:ext cx="6096000" cy="4462760"/>
          </a:xfrm>
          <a:prstGeom prst="rect">
            <a:avLst/>
          </a:prstGeom>
          <a:noFill/>
        </p:spPr>
        <p:txBody>
          <a:bodyPr wrap="square" rtlCol="0">
            <a:spAutoFit/>
          </a:bodyPr>
          <a:lstStyle/>
          <a:p>
            <a:pPr marL="0" indent="0" eaLnBrk="1" hangingPunct="1">
              <a:buFont typeface="Wingdings" panose="05000000000000000000" pitchFamily="2" charset="2"/>
              <a:buNone/>
            </a:pPr>
            <a:r>
              <a:rPr lang="en-US" altLang="en-US" sz="2000" b="1" dirty="0">
                <a:solidFill>
                  <a:srgbClr val="131A6D"/>
                </a:solidFill>
                <a:cs typeface="Arial" panose="020B0604020202020204" pitchFamily="34" charset="0"/>
              </a:rPr>
              <a:t>Generally does NOT cover:</a:t>
            </a:r>
          </a:p>
          <a:p>
            <a:pPr marL="0" indent="0" eaLnBrk="1" hangingPunct="1">
              <a:buFont typeface="Wingdings" panose="05000000000000000000" pitchFamily="2" charset="2"/>
              <a:buNone/>
            </a:pPr>
            <a:endParaRPr lang="en-US" altLang="en-US" sz="24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Cuidados</a:t>
            </a:r>
            <a:r>
              <a:rPr lang="en-US" altLang="en-US" sz="2000" dirty="0">
                <a:solidFill>
                  <a:srgbClr val="131A6D"/>
                </a:solidFill>
                <a:cs typeface="Arial" panose="020B0604020202020204" pitchFamily="34" charset="0"/>
              </a:rPr>
              <a:t> de </a:t>
            </a:r>
            <a:r>
              <a:rPr lang="en-US" altLang="en-US" sz="2000" dirty="0" err="1">
                <a:solidFill>
                  <a:srgbClr val="131A6D"/>
                </a:solidFill>
                <a:cs typeface="Arial" panose="020B0604020202020204" pitchFamily="34" charset="0"/>
              </a:rPr>
              <a:t>larga</a:t>
            </a:r>
            <a:r>
              <a:rPr lang="en-US" altLang="en-US" sz="2000" dirty="0">
                <a:solidFill>
                  <a:srgbClr val="131A6D"/>
                </a:solidFill>
                <a:cs typeface="Arial" panose="020B0604020202020204" pitchFamily="34" charset="0"/>
              </a:rPr>
              <a:t> estancia </a:t>
            </a:r>
            <a:r>
              <a:rPr lang="en-US" altLang="en-US" sz="2000" dirty="0" err="1">
                <a:solidFill>
                  <a:srgbClr val="131A6D"/>
                </a:solidFill>
                <a:cs typeface="Arial" panose="020B0604020202020204" pitchFamily="34" charset="0"/>
              </a:rPr>
              <a:t>en</a:t>
            </a:r>
            <a:r>
              <a:rPr lang="en-US" altLang="en-US" sz="2000" dirty="0">
                <a:solidFill>
                  <a:srgbClr val="131A6D"/>
                </a:solidFill>
                <a:cs typeface="Arial" panose="020B0604020202020204" pitchFamily="34" charset="0"/>
              </a:rPr>
              <a:t> </a:t>
            </a:r>
          </a:p>
          <a:p>
            <a:pPr eaLnBrk="1" hangingPunct="1">
              <a:spcBef>
                <a:spcPts val="30"/>
              </a:spcBef>
            </a:pPr>
            <a:r>
              <a:rPr lang="en-US" altLang="en-US" sz="2000" dirty="0">
                <a:solidFill>
                  <a:srgbClr val="131A6D"/>
                </a:solidFill>
                <a:cs typeface="Arial" panose="020B0604020202020204" pitchFamily="34" charset="0"/>
              </a:rPr>
              <a:t>     residencias de </a:t>
            </a:r>
            <a:r>
              <a:rPr lang="en-US" altLang="en-US" sz="2000" dirty="0" err="1">
                <a:solidFill>
                  <a:srgbClr val="131A6D"/>
                </a:solidFill>
                <a:cs typeface="Arial" panose="020B0604020202020204" pitchFamily="34" charset="0"/>
              </a:rPr>
              <a:t>ancianos</a:t>
            </a: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Visión</a:t>
            </a: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Atención</a:t>
            </a:r>
            <a:r>
              <a:rPr lang="en-US" altLang="en-US" sz="2000" dirty="0">
                <a:solidFill>
                  <a:srgbClr val="131A6D"/>
                </a:solidFill>
                <a:cs typeface="Arial" panose="020B0604020202020204" pitchFamily="34" charset="0"/>
              </a:rPr>
              <a:t> Dental</a:t>
            </a: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Audífonos</a:t>
            </a: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Anteojos</a:t>
            </a: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endParaRPr lang="en-US" altLang="en-US" sz="2000" dirty="0">
              <a:solidFill>
                <a:srgbClr val="131A6D"/>
              </a:solidFill>
              <a:cs typeface="Arial" panose="020B0604020202020204" pitchFamily="34" charset="0"/>
            </a:endParaRPr>
          </a:p>
          <a:p>
            <a:pPr marL="342900" indent="-342900" eaLnBrk="1" hangingPunct="1">
              <a:spcBef>
                <a:spcPts val="30"/>
              </a:spcBef>
              <a:buFont typeface="Arial" panose="020B0604020202020204" pitchFamily="34" charset="0"/>
              <a:buChar char="•"/>
            </a:pPr>
            <a:r>
              <a:rPr lang="en-US" altLang="en-US" sz="2000" dirty="0" err="1">
                <a:solidFill>
                  <a:srgbClr val="131A6D"/>
                </a:solidFill>
                <a:cs typeface="Arial" panose="020B0604020202020204" pitchFamily="34" charset="0"/>
              </a:rPr>
              <a:t>Cuidados</a:t>
            </a:r>
            <a:r>
              <a:rPr lang="en-US" altLang="en-US" sz="2000" dirty="0">
                <a:solidFill>
                  <a:srgbClr val="131A6D"/>
                </a:solidFill>
                <a:cs typeface="Arial" panose="020B0604020202020204" pitchFamily="34" charset="0"/>
              </a:rPr>
              <a:t> de </a:t>
            </a:r>
            <a:r>
              <a:rPr lang="en-US" sz="2000" dirty="0" err="1">
                <a:solidFill>
                  <a:srgbClr val="131A6D"/>
                </a:solidFill>
                <a:cs typeface="Arial" panose="020B0604020202020204" pitchFamily="34" charset="0"/>
              </a:rPr>
              <a:t>enfermería</a:t>
            </a:r>
            <a:r>
              <a:rPr lang="en-US" altLang="en-US" sz="2000" dirty="0">
                <a:solidFill>
                  <a:srgbClr val="131A6D"/>
                </a:solidFill>
                <a:cs typeface="Arial" panose="020B0604020202020204" pitchFamily="34" charset="0"/>
              </a:rPr>
              <a:t> privados </a:t>
            </a:r>
          </a:p>
        </p:txBody>
      </p:sp>
      <p:pic>
        <p:nvPicPr>
          <p:cNvPr id="3" name="Picture 2" descr="A picture containing ground, outdoor, key&#10;&#10;Description automatically generated">
            <a:extLst>
              <a:ext uri="{FF2B5EF4-FFF2-40B4-BE49-F238E27FC236}">
                <a16:creationId xmlns:a16="http://schemas.microsoft.com/office/drawing/2014/main" id="{B9C609F1-1242-4852-A186-CA22954E9B47}"/>
              </a:ext>
            </a:extLst>
          </p:cNvPr>
          <p:cNvPicPr>
            <a:picLocks noChangeAspect="1"/>
          </p:cNvPicPr>
          <p:nvPr/>
        </p:nvPicPr>
        <p:blipFill rotWithShape="1">
          <a:blip r:embed="rId3">
            <a:extLst>
              <a:ext uri="{28A0092B-C50C-407E-A947-70E740481C1C}">
                <a14:useLocalDpi xmlns:a14="http://schemas.microsoft.com/office/drawing/2010/main" val="0"/>
              </a:ext>
            </a:extLst>
          </a:blip>
          <a:srcRect l="48000"/>
          <a:stretch/>
        </p:blipFill>
        <p:spPr>
          <a:xfrm>
            <a:off x="5562600" y="2329731"/>
            <a:ext cx="3048000" cy="3918669"/>
          </a:xfrm>
          <a:prstGeom prst="rect">
            <a:avLst/>
          </a:prstGeom>
        </p:spPr>
      </p:pic>
      <p:grpSp>
        <p:nvGrpSpPr>
          <p:cNvPr id="10" name="Group 9">
            <a:extLst>
              <a:ext uri="{FF2B5EF4-FFF2-40B4-BE49-F238E27FC236}">
                <a16:creationId xmlns:a16="http://schemas.microsoft.com/office/drawing/2014/main" id="{5013C629-0638-4A1E-80E5-9C077DB9E9DD}"/>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CC7A5392-A823-46C2-96B0-6A9C7D0B2123}"/>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CDD25D6-1625-4E19-AB7F-D09462A3C2A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Medigap</a:t>
              </a:r>
            </a:p>
          </p:txBody>
        </p:sp>
        <p:sp>
          <p:nvSpPr>
            <p:cNvPr id="15" name="Flowchart: Process 14">
              <a:extLst>
                <a:ext uri="{FF2B5EF4-FFF2-40B4-BE49-F238E27FC236}">
                  <a16:creationId xmlns:a16="http://schemas.microsoft.com/office/drawing/2014/main" id="{CAC26185-D07B-4B2B-B4CB-E02C6834B40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8252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2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Formas</a:t>
            </a:r>
            <a:r>
              <a:rPr kumimoji="0" lang="en-US" sz="3200" b="1" i="0" u="none" strike="noStrike" kern="0" cap="none" spc="0" normalizeH="0" baseline="0" noProof="0" dirty="0">
                <a:ln>
                  <a:noFill/>
                </a:ln>
                <a:solidFill>
                  <a:srgbClr val="131A6D"/>
                </a:solidFill>
                <a:uLnTx/>
                <a:uFillTx/>
                <a:latin typeface="Arial" charset="0"/>
                <a:ea typeface="+mn-ea"/>
                <a:cs typeface="Arial" charset="0"/>
              </a:rPr>
              <a:t> de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Obtener</a:t>
            </a:r>
            <a:r>
              <a:rPr kumimoji="0" lang="en-US" sz="3200" b="1" i="0" u="none" strike="noStrike" kern="0" cap="none" spc="0" normalizeH="0" baseline="0" noProof="0" dirty="0">
                <a:ln>
                  <a:noFill/>
                </a:ln>
                <a:solidFill>
                  <a:srgbClr val="131A6D"/>
                </a:solidFill>
                <a:uLnTx/>
                <a:uFillTx/>
                <a:latin typeface="Arial" charset="0"/>
                <a:ea typeface="+mn-ea"/>
                <a:cs typeface="Arial" charset="0"/>
              </a:rPr>
              <a:t> Medicare</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3655151"/>
            <a:ext cx="8130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 OR -</a:t>
            </a:r>
          </a:p>
        </p:txBody>
      </p:sp>
      <p:sp>
        <p:nvSpPr>
          <p:cNvPr id="22" name="Rectangle 21">
            <a:extLst>
              <a:ext uri="{FF2B5EF4-FFF2-40B4-BE49-F238E27FC236}">
                <a16:creationId xmlns:a16="http://schemas.microsoft.com/office/drawing/2014/main" id="{B972BC20-2C45-4804-B2DD-EEA0F1E724D2}"/>
              </a:ext>
            </a:extLst>
          </p:cNvPr>
          <p:cNvSpPr/>
          <p:nvPr/>
        </p:nvSpPr>
        <p:spPr>
          <a:xfrm>
            <a:off x="639137" y="1995532"/>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1001624" y="2196435"/>
            <a:ext cx="2667000"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Original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A – Hospital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B – Médico </a:t>
            </a:r>
            <a:endPar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1039723" y="4218582"/>
            <a:ext cx="25908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Cobertura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Suplementaria</a:t>
            </a:r>
            <a:endPar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55B5C832-72A6-4060-A2E6-DD81132B6FD4}"/>
              </a:ext>
            </a:extLst>
          </p:cNvPr>
          <p:cNvSpPr txBox="1"/>
          <p:nvPr/>
        </p:nvSpPr>
        <p:spPr>
          <a:xfrm>
            <a:off x="1001623" y="5412297"/>
            <a:ext cx="26670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Parte D –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Medicamentos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Arrow: Down 30">
            <a:extLst>
              <a:ext uri="{FF2B5EF4-FFF2-40B4-BE49-F238E27FC236}">
                <a16:creationId xmlns:a16="http://schemas.microsoft.com/office/drawing/2014/main" id="{04342B46-A60B-472C-838E-BC32E1C39214}"/>
              </a:ext>
            </a:extLst>
          </p:cNvPr>
          <p:cNvSpPr/>
          <p:nvPr/>
        </p:nvSpPr>
        <p:spPr>
          <a:xfrm>
            <a:off x="2190850" y="3886395"/>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F1B5AE2F-8B0D-49AA-AA95-06427D6E0DC9}"/>
              </a:ext>
            </a:extLst>
          </p:cNvPr>
          <p:cNvSpPr/>
          <p:nvPr/>
        </p:nvSpPr>
        <p:spPr>
          <a:xfrm>
            <a:off x="2196660" y="5076774"/>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01E2890-21C8-4BD4-B54F-6461FBC162DE}"/>
              </a:ext>
            </a:extLst>
          </p:cNvPr>
          <p:cNvSpPr/>
          <p:nvPr/>
        </p:nvSpPr>
        <p:spPr>
          <a:xfrm>
            <a:off x="5138290" y="1995532"/>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435600" y="2025056"/>
            <a:ext cx="2794000"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Advantage</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C – Plan de Salud</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Combina</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Parte A, la Parte B, y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normalmente</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Parte D.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Algunos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planes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vienen</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con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beneficios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adicionales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como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el dental, la vision, y la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audicion</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a:t>
            </a: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A36700AD-77DF-48D2-9F8C-9009D6B6142C}"/>
              </a:ext>
            </a:extLst>
          </p:cNvPr>
          <p:cNvSpPr txBox="1"/>
          <p:nvPr/>
        </p:nvSpPr>
        <p:spPr>
          <a:xfrm>
            <a:off x="5499100" y="5042964"/>
            <a:ext cx="2667000" cy="13849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Parte D –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Medicamentos</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b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Pueder</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ser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agregado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algunos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planes,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si</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no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viene</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incluido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6" name="Arrow: Down 35">
            <a:extLst>
              <a:ext uri="{FF2B5EF4-FFF2-40B4-BE49-F238E27FC236}">
                <a16:creationId xmlns:a16="http://schemas.microsoft.com/office/drawing/2014/main" id="{D42C7BF0-EB60-40D5-B4BE-A10ABB23E4F2}"/>
              </a:ext>
            </a:extLst>
          </p:cNvPr>
          <p:cNvSpPr/>
          <p:nvPr/>
        </p:nvSpPr>
        <p:spPr>
          <a:xfrm>
            <a:off x="6688327" y="4690928"/>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E217270-551A-489D-9C1B-EA392EC93052}"/>
              </a:ext>
            </a:extLst>
          </p:cNvPr>
          <p:cNvGrpSpPr/>
          <p:nvPr/>
        </p:nvGrpSpPr>
        <p:grpSpPr>
          <a:xfrm>
            <a:off x="0" y="145906"/>
            <a:ext cx="9143999" cy="390703"/>
            <a:chOff x="0" y="145906"/>
            <a:chExt cx="9143999" cy="390703"/>
          </a:xfrm>
        </p:grpSpPr>
        <p:sp>
          <p:nvSpPr>
            <p:cNvPr id="20" name="Flowchart: Process 19">
              <a:extLst>
                <a:ext uri="{FF2B5EF4-FFF2-40B4-BE49-F238E27FC236}">
                  <a16:creationId xmlns:a16="http://schemas.microsoft.com/office/drawing/2014/main" id="{351FD9B8-95E8-46C6-B469-6613226933C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7D74B255-3EAC-425D-A65F-FA04D99B414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3" name="Flowchart: Process 22">
              <a:extLst>
                <a:ext uri="{FF2B5EF4-FFF2-40B4-BE49-F238E27FC236}">
                  <a16:creationId xmlns:a16="http://schemas.microsoft.com/office/drawing/2014/main" id="{B0D98ED9-14D0-4C17-90D1-74D7C6B6E51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2580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building, outdoor&#10;&#10;Description automatically generated">
            <a:extLst>
              <a:ext uri="{FF2B5EF4-FFF2-40B4-BE49-F238E27FC236}">
                <a16:creationId xmlns:a16="http://schemas.microsoft.com/office/drawing/2014/main" id="{A5F0A06A-32C5-48EF-B434-A28364F75DFB}"/>
              </a:ext>
            </a:extLst>
          </p:cNvPr>
          <p:cNvPicPr>
            <a:picLocks noChangeAspect="1"/>
          </p:cNvPicPr>
          <p:nvPr/>
        </p:nvPicPr>
        <p:blipFill rotWithShape="1">
          <a:blip r:embed="rId3">
            <a:extLst>
              <a:ext uri="{28A0092B-C50C-407E-A947-70E740481C1C}">
                <a14:useLocalDpi xmlns:a14="http://schemas.microsoft.com/office/drawing/2010/main" val="0"/>
              </a:ext>
            </a:extLst>
          </a:blip>
          <a:srcRect l="8162" t="8468" r="17" b="4697"/>
          <a:stretch/>
        </p:blipFill>
        <p:spPr>
          <a:xfrm>
            <a:off x="0" y="1447800"/>
            <a:ext cx="9144000" cy="4658296"/>
          </a:xfrm>
          <a:prstGeom prst="rect">
            <a:avLst/>
          </a:prstGeom>
        </p:spPr>
      </p:pic>
      <p:sp>
        <p:nvSpPr>
          <p:cNvPr id="13" name="Rectangle 12">
            <a:extLst>
              <a:ext uri="{FF2B5EF4-FFF2-40B4-BE49-F238E27FC236}">
                <a16:creationId xmlns:a16="http://schemas.microsoft.com/office/drawing/2014/main" id="{5A09B282-442C-4DD4-980C-B3ECFC99498B}"/>
              </a:ext>
            </a:extLst>
          </p:cNvPr>
          <p:cNvSpPr/>
          <p:nvPr/>
        </p:nvSpPr>
        <p:spPr>
          <a:xfrm>
            <a:off x="685800" y="1943683"/>
            <a:ext cx="7772400" cy="366653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60" name="Text Box 4">
            <a:extLst>
              <a:ext uri="{FF2B5EF4-FFF2-40B4-BE49-F238E27FC236}">
                <a16:creationId xmlns:a16="http://schemas.microsoft.com/office/drawing/2014/main" id="{7EF74608-E3FD-4263-801A-75DC5847CF86}"/>
              </a:ext>
            </a:extLst>
          </p:cNvPr>
          <p:cNvSpPr txBox="1">
            <a:spLocks noChangeArrowheads="1"/>
          </p:cNvSpPr>
          <p:nvPr/>
        </p:nvSpPr>
        <p:spPr bwMode="auto">
          <a:xfrm>
            <a:off x="952500" y="4191000"/>
            <a:ext cx="72390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None/>
            </a:pPr>
            <a:r>
              <a:rPr lang="en-US" altLang="en-US" sz="1800" dirty="0">
                <a:solidFill>
                  <a:srgbClr val="131A6D"/>
                </a:solidFill>
              </a:rPr>
              <a:t>P</a:t>
            </a:r>
            <a:r>
              <a:rPr lang="es-ES" altLang="en-US" sz="1800" dirty="0">
                <a:solidFill>
                  <a:srgbClr val="131A6D"/>
                </a:solidFill>
              </a:rPr>
              <a:t>arte C son planes de salud ofrecidas por compañías aprobadas por Medicare para proveer la mayor parte de su beneficios de la Parte A y B. Si tienes la Parte A y B, eres elegible para la Parte C</a:t>
            </a:r>
            <a:r>
              <a:rPr lang="en-US" altLang="en-US" sz="1800" dirty="0">
                <a:solidFill>
                  <a:srgbClr val="131A6D"/>
                </a:solidFill>
              </a:rPr>
              <a:t>.</a:t>
            </a:r>
          </a:p>
        </p:txBody>
      </p:sp>
      <p:sp>
        <p:nvSpPr>
          <p:cNvPr id="8" name="Text Box 7">
            <a:extLst>
              <a:ext uri="{FF2B5EF4-FFF2-40B4-BE49-F238E27FC236}">
                <a16:creationId xmlns:a16="http://schemas.microsoft.com/office/drawing/2014/main" id="{49D4FAD3-C934-45CE-BC8C-E7879A581240}"/>
              </a:ext>
            </a:extLst>
          </p:cNvPr>
          <p:cNvSpPr txBox="1">
            <a:spLocks noChangeArrowheads="1"/>
          </p:cNvSpPr>
          <p:nvPr/>
        </p:nvSpPr>
        <p:spPr bwMode="auto">
          <a:xfrm>
            <a:off x="0" y="2188733"/>
            <a:ext cx="91440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5400" kern="0" dirty="0">
                <a:solidFill>
                  <a:srgbClr val="131A6D"/>
                </a:solidFill>
                <a:cs typeface="Arial" charset="0"/>
              </a:rPr>
              <a:t>Parte C:</a:t>
            </a:r>
          </a:p>
          <a:p>
            <a:pPr algn="ctr" eaLnBrk="1" fontAlgn="auto" hangingPunct="1">
              <a:spcBef>
                <a:spcPts val="0"/>
              </a:spcBef>
              <a:spcAft>
                <a:spcPts val="0"/>
              </a:spcAft>
              <a:defRPr/>
            </a:pPr>
            <a:r>
              <a:rPr lang="en-US" sz="5400" kern="0" dirty="0">
                <a:solidFill>
                  <a:srgbClr val="131A6D"/>
                </a:solidFill>
                <a:cs typeface="Arial" charset="0"/>
              </a:rPr>
              <a:t>Medicare Advantage</a:t>
            </a:r>
          </a:p>
        </p:txBody>
      </p:sp>
      <p:grpSp>
        <p:nvGrpSpPr>
          <p:cNvPr id="10" name="Group 9">
            <a:extLst>
              <a:ext uri="{FF2B5EF4-FFF2-40B4-BE49-F238E27FC236}">
                <a16:creationId xmlns:a16="http://schemas.microsoft.com/office/drawing/2014/main" id="{9063A5A1-1213-42C7-91DD-8B39C82096FD}"/>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DCB8A12F-75D0-4C26-B973-56290D630A2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BD8E740-2E8E-4164-9769-C5FDBF5987B5}"/>
                </a:ext>
              </a:extLst>
            </p:cNvPr>
            <p:cNvSpPr txBox="1"/>
            <p:nvPr/>
          </p:nvSpPr>
          <p:spPr>
            <a:xfrm>
              <a:off x="289078" y="185234"/>
              <a:ext cx="1640206" cy="338554"/>
            </a:xfrm>
            <a:prstGeom prst="rect">
              <a:avLst/>
            </a:prstGeom>
            <a:solidFill>
              <a:srgbClr val="0482B9"/>
            </a:solidFill>
            <a:ln>
              <a:noFill/>
            </a:ln>
          </p:spPr>
          <p:txBody>
            <a:bodyPr wrap="square" rtlCol="0">
              <a:spAutoFit/>
            </a:bodyPr>
            <a:lstStyle/>
            <a:p>
              <a:r>
                <a:rPr lang="en-US" sz="1600" b="1" dirty="0">
                  <a:solidFill>
                    <a:schemeClr val="bg1"/>
                  </a:solidFill>
                  <a:latin typeface="+mn-lt"/>
                </a:rPr>
                <a:t>Part C</a:t>
              </a:r>
            </a:p>
          </p:txBody>
        </p:sp>
        <p:sp>
          <p:nvSpPr>
            <p:cNvPr id="14" name="Flowchart: Process 13">
              <a:extLst>
                <a:ext uri="{FF2B5EF4-FFF2-40B4-BE49-F238E27FC236}">
                  <a16:creationId xmlns:a16="http://schemas.microsoft.com/office/drawing/2014/main" id="{F90F734A-1129-47BD-AC21-B43C82270E9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406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8FBE0CA-0B1C-49F8-97C9-8283B0BB62AC}"/>
              </a:ext>
            </a:extLst>
          </p:cNvPr>
          <p:cNvSpPr txBox="1"/>
          <p:nvPr/>
        </p:nvSpPr>
        <p:spPr>
          <a:xfrm>
            <a:off x="260377" y="3006350"/>
            <a:ext cx="3220720" cy="609331"/>
          </a:xfrm>
          <a:prstGeom prst="rect">
            <a:avLst/>
          </a:prstGeom>
        </p:spPr>
        <p:txBody>
          <a:bodyPr vert="horz" lIns="91440" tIns="45720" rIns="91440" bIns="45720" rtlCol="0" anchor="ctr">
            <a:noAutofit/>
          </a:bodyPr>
          <a:lstStyle/>
          <a:p>
            <a:pPr eaLnBrk="1" hangingPunct="1">
              <a:lnSpc>
                <a:spcPct val="90000"/>
              </a:lnSpc>
              <a:spcAft>
                <a:spcPts val="600"/>
              </a:spcAft>
            </a:pPr>
            <a:r>
              <a:rPr lang="en-US" sz="2800" b="1" dirty="0">
                <a:solidFill>
                  <a:srgbClr val="002060"/>
                </a:solidFill>
                <a:ea typeface="+mj-ea"/>
                <a:cs typeface="Arial" panose="020B0604020202020204" pitchFamily="34" charset="0"/>
              </a:rPr>
              <a:t>QUIENES SOMOS</a:t>
            </a:r>
          </a:p>
        </p:txBody>
      </p:sp>
      <p:pic>
        <p:nvPicPr>
          <p:cNvPr id="9" name="Picture 8">
            <a:extLst>
              <a:ext uri="{FF2B5EF4-FFF2-40B4-BE49-F238E27FC236}">
                <a16:creationId xmlns:a16="http://schemas.microsoft.com/office/drawing/2014/main" id="{D0BC8211-94CB-4F0A-B89B-1DF6A165166F}"/>
              </a:ext>
            </a:extLst>
          </p:cNvPr>
          <p:cNvPicPr>
            <a:picLocks noChangeAspect="1"/>
          </p:cNvPicPr>
          <p:nvPr/>
        </p:nvPicPr>
        <p:blipFill rotWithShape="1">
          <a:blip r:embed="rId3">
            <a:extLst>
              <a:ext uri="{28A0092B-C50C-407E-A947-70E740481C1C}">
                <a14:useLocalDpi xmlns:a14="http://schemas.microsoft.com/office/drawing/2010/main" val="0"/>
              </a:ext>
            </a:extLst>
          </a:blip>
          <a:srcRect t="26182" r="4514" b="33981"/>
          <a:stretch/>
        </p:blipFill>
        <p:spPr>
          <a:xfrm>
            <a:off x="0" y="0"/>
            <a:ext cx="9144000" cy="2861188"/>
          </a:xfrm>
          <a:prstGeom prst="rect">
            <a:avLst/>
          </a:prstGeom>
          <a:noFill/>
          <a:ln w="0" cap="sq">
            <a:noFill/>
            <a:miter lim="800000"/>
          </a:ln>
          <a:effectLst/>
          <a:scene3d>
            <a:camera prst="orthographicFront"/>
            <a:lightRig rig="twoPt" dir="t">
              <a:rot lat="0" lon="0" rev="7200000"/>
            </a:lightRig>
          </a:scene3d>
          <a:sp3d>
            <a:bevelT w="25400" h="19050"/>
            <a:contourClr>
              <a:srgbClr val="FFFFFF"/>
            </a:contourClr>
          </a:sp3d>
        </p:spPr>
      </p:pic>
      <p:sp>
        <p:nvSpPr>
          <p:cNvPr id="4100" name="Rectangle 3">
            <a:extLst>
              <a:ext uri="{FF2B5EF4-FFF2-40B4-BE49-F238E27FC236}">
                <a16:creationId xmlns:a16="http://schemas.microsoft.com/office/drawing/2014/main" id="{5F72CAC6-5218-446F-8B2D-226873678BCC}"/>
              </a:ext>
            </a:extLst>
          </p:cNvPr>
          <p:cNvSpPr txBox="1">
            <a:spLocks noChangeArrowheads="1"/>
          </p:cNvSpPr>
          <p:nvPr/>
        </p:nvSpPr>
        <p:spPr bwMode="auto">
          <a:xfrm>
            <a:off x="1870737" y="3760843"/>
            <a:ext cx="6704303" cy="27226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s-ES" altLang="en-US" b="0" i="0" u="none" strike="noStrike" cap="none" spc="0" normalizeH="0" baseline="0" noProof="0" dirty="0">
                <a:ln>
                  <a:noFill/>
                </a:ln>
                <a:solidFill>
                  <a:srgbClr val="131A6D"/>
                </a:solidFill>
                <a:effectLst/>
                <a:uLnTx/>
                <a:uFillTx/>
                <a:cs typeface="Arial" panose="020B0604020202020204" pitchFamily="34" charset="0"/>
              </a:rPr>
              <a:t>Una de las mayores agencias de intermediación de seguros en los Estados Unidos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s-ES" altLang="en-US" b="0" i="0" u="none" strike="noStrike" cap="none" spc="0" normalizeH="0" baseline="0" noProof="0" dirty="0">
                <a:ln>
                  <a:noFill/>
                </a:ln>
                <a:solidFill>
                  <a:srgbClr val="131A6D"/>
                </a:solidFill>
                <a:effectLst/>
                <a:uLnTx/>
                <a:uFillTx/>
                <a:cs typeface="Arial" panose="020B0604020202020204" pitchFamily="34" charset="0"/>
              </a:rPr>
              <a:t>Proveedor de servicio desde hace 35 años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s-ES" altLang="en-US" b="0" i="0" u="none" strike="noStrike" cap="none" spc="0" normalizeH="0" baseline="0" noProof="0" dirty="0">
                <a:ln>
                  <a:noFill/>
                </a:ln>
                <a:solidFill>
                  <a:srgbClr val="131A6D"/>
                </a:solidFill>
                <a:effectLst/>
                <a:uLnTx/>
                <a:uFillTx/>
                <a:cs typeface="Arial" panose="020B0604020202020204" pitchFamily="34" charset="0"/>
              </a:rPr>
              <a:t>Licenciado y operativo en 45 estados </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kumimoji="0" lang="es-ES" altLang="en-US" b="0" i="0" u="none" strike="noStrike" cap="none" spc="0" normalizeH="0" baseline="0" noProof="0" dirty="0">
                <a:ln>
                  <a:noFill/>
                </a:ln>
                <a:solidFill>
                  <a:srgbClr val="131A6D"/>
                </a:solidFill>
                <a:effectLst/>
                <a:uLnTx/>
                <a:uFillTx/>
                <a:cs typeface="Arial" panose="020B0604020202020204" pitchFamily="34" charset="0"/>
              </a:rPr>
              <a:t>Ofrecemos una línea completa de productos de seguro de vida y salud</a:t>
            </a:r>
          </a:p>
          <a:p>
            <a:pPr indent="-228600" eaLnBrk="1" hangingPunct="1">
              <a:lnSpc>
                <a:spcPct val="90000"/>
              </a:lnSpc>
              <a:spcBef>
                <a:spcPct val="35000"/>
              </a:spcBef>
              <a:buFont typeface="Arial" panose="020B0604020202020204" pitchFamily="34" charset="0"/>
              <a:buChar char="•"/>
              <a:defRPr/>
            </a:pPr>
            <a:r>
              <a:rPr lang="es-ES" dirty="0">
                <a:solidFill>
                  <a:srgbClr val="131A6D"/>
                </a:solidFill>
                <a:cs typeface="Arial" panose="020B0604020202020204" pitchFamily="34" charset="0"/>
              </a:rPr>
              <a:t>Designados con más de 100 compañías</a:t>
            </a:r>
          </a:p>
          <a:p>
            <a:pPr marL="342900" marR="0" lvl="0" indent="-228600" eaLnBrk="1" fontAlgn="base" hangingPunct="1">
              <a:lnSpc>
                <a:spcPct val="90000"/>
              </a:lnSpc>
              <a:spcBef>
                <a:spcPct val="35000"/>
              </a:spcBef>
              <a:spcAft>
                <a:spcPct val="0"/>
              </a:spcAft>
              <a:buClrTx/>
              <a:buSzTx/>
              <a:buFont typeface="Arial" panose="020B0604020202020204" pitchFamily="34" charset="0"/>
              <a:buChar char="•"/>
              <a:tabLst/>
              <a:defRPr/>
            </a:pPr>
            <a:r>
              <a:rPr lang="es-ES" dirty="0">
                <a:solidFill>
                  <a:srgbClr val="131A6D"/>
                </a:solidFill>
                <a:cs typeface="Arial" panose="020B0604020202020204" pitchFamily="34" charset="0"/>
              </a:rPr>
              <a:t>Centro de atención telefónica nacional y asesores locales capacitados</a:t>
            </a:r>
          </a:p>
          <a:p>
            <a:pPr indent="-228600" eaLnBrk="1" hangingPunct="1">
              <a:lnSpc>
                <a:spcPct val="90000"/>
              </a:lnSpc>
              <a:spcBef>
                <a:spcPct val="35000"/>
              </a:spcBef>
              <a:buFont typeface="Arial" panose="020B0604020202020204" pitchFamily="34" charset="0"/>
              <a:buChar char="•"/>
              <a:defRPr/>
            </a:pPr>
            <a:r>
              <a:rPr lang="en-US" altLang="en-US" dirty="0" err="1">
                <a:solidFill>
                  <a:srgbClr val="131A6D"/>
                </a:solidFill>
                <a:cs typeface="Arial" panose="020B0604020202020204" pitchFamily="34" charset="0"/>
              </a:rPr>
              <a:t>Apoyo</a:t>
            </a:r>
            <a:r>
              <a:rPr lang="en-US" altLang="en-US" dirty="0">
                <a:solidFill>
                  <a:srgbClr val="131A6D"/>
                </a:solidFill>
                <a:cs typeface="Arial" panose="020B0604020202020204" pitchFamily="34" charset="0"/>
              </a:rPr>
              <a:t> </a:t>
            </a:r>
            <a:r>
              <a:rPr lang="en-US" altLang="en-US" dirty="0" err="1">
                <a:solidFill>
                  <a:srgbClr val="131A6D"/>
                </a:solidFill>
                <a:cs typeface="Arial" panose="020B0604020202020204" pitchFamily="34" charset="0"/>
              </a:rPr>
              <a:t>bilingüe</a:t>
            </a:r>
            <a:endParaRPr lang="en-US" altLang="en-US" dirty="0">
              <a:solidFill>
                <a:srgbClr val="131A6D"/>
              </a:solidFill>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8D2ABE54-5831-498D-8C34-AF156849F61F}"/>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Planes de Medicare Advantage (Parte C)</a:t>
            </a:r>
          </a:p>
        </p:txBody>
      </p:sp>
      <p:sp>
        <p:nvSpPr>
          <p:cNvPr id="8" name="Text Box 6">
            <a:extLst>
              <a:ext uri="{FF2B5EF4-FFF2-40B4-BE49-F238E27FC236}">
                <a16:creationId xmlns:a16="http://schemas.microsoft.com/office/drawing/2014/main" id="{B483CC8B-046E-4A64-A7B2-CB25776201A3}"/>
              </a:ext>
            </a:extLst>
          </p:cNvPr>
          <p:cNvSpPr txBox="1">
            <a:spLocks noChangeArrowheads="1"/>
          </p:cNvSpPr>
          <p:nvPr/>
        </p:nvSpPr>
        <p:spPr bwMode="auto">
          <a:xfrm>
            <a:off x="990600" y="2055218"/>
            <a:ext cx="71628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La </a:t>
            </a:r>
            <a:r>
              <a:rPr lang="en-US" altLang="en-US" sz="2400" dirty="0" err="1">
                <a:solidFill>
                  <a:srgbClr val="131A6D"/>
                </a:solidFill>
              </a:rPr>
              <a:t>compania</a:t>
            </a:r>
            <a:r>
              <a:rPr lang="en-US" altLang="en-US" sz="2400" dirty="0">
                <a:solidFill>
                  <a:srgbClr val="131A6D"/>
                </a:solidFill>
              </a:rPr>
              <a:t> de seguros paga las </a:t>
            </a:r>
            <a:r>
              <a:rPr lang="en-US" altLang="en-US" sz="2400" dirty="0" err="1">
                <a:solidFill>
                  <a:srgbClr val="131A6D"/>
                </a:solidFill>
              </a:rPr>
              <a:t>reclamaciones</a:t>
            </a:r>
            <a:endParaRPr lang="en-US" altLang="en-US" sz="2400" dirty="0">
              <a:solidFill>
                <a:srgbClr val="131A6D"/>
              </a:solidFill>
            </a:endParaRP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Medicare </a:t>
            </a:r>
            <a:r>
              <a:rPr lang="en-US" altLang="en-US" sz="2400" dirty="0" err="1">
                <a:solidFill>
                  <a:srgbClr val="131A6D"/>
                </a:solidFill>
              </a:rPr>
              <a:t>autoriza</a:t>
            </a:r>
            <a:r>
              <a:rPr lang="en-US" altLang="en-US" sz="2400" dirty="0">
                <a:solidFill>
                  <a:srgbClr val="131A6D"/>
                </a:solidFill>
              </a:rPr>
              <a:t> los planes.</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Los planes pueden </a:t>
            </a:r>
            <a:r>
              <a:rPr lang="en-US" altLang="en-US" sz="2400" dirty="0" err="1">
                <a:solidFill>
                  <a:srgbClr val="131A6D"/>
                </a:solidFill>
              </a:rPr>
              <a:t>cambiar</a:t>
            </a:r>
            <a:r>
              <a:rPr lang="en-US" altLang="en-US" sz="2400" dirty="0">
                <a:solidFill>
                  <a:srgbClr val="131A6D"/>
                </a:solidFill>
              </a:rPr>
              <a:t> </a:t>
            </a:r>
            <a:r>
              <a:rPr lang="en-US" altLang="en-US" sz="2400" dirty="0" err="1">
                <a:solidFill>
                  <a:srgbClr val="131A6D"/>
                </a:solidFill>
              </a:rPr>
              <a:t>cada</a:t>
            </a:r>
            <a:r>
              <a:rPr lang="en-US" altLang="en-US" sz="2400" dirty="0">
                <a:solidFill>
                  <a:srgbClr val="131A6D"/>
                </a:solidFill>
              </a:rPr>
              <a:t> </a:t>
            </a:r>
            <a:r>
              <a:rPr lang="en-US" altLang="en-US" sz="2400" dirty="0" err="1">
                <a:solidFill>
                  <a:srgbClr val="131A6D"/>
                </a:solidFill>
              </a:rPr>
              <a:t>año</a:t>
            </a:r>
            <a:r>
              <a:rPr lang="en-US" altLang="en-US" sz="2400" dirty="0">
                <a:solidFill>
                  <a:srgbClr val="131A6D"/>
                </a:solidFill>
              </a:rPr>
              <a:t>.</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Deben cubrir </a:t>
            </a:r>
            <a:r>
              <a:rPr lang="en-US" altLang="en-US" sz="2400" dirty="0" err="1">
                <a:solidFill>
                  <a:srgbClr val="131A6D"/>
                </a:solidFill>
              </a:rPr>
              <a:t>todo</a:t>
            </a:r>
            <a:r>
              <a:rPr lang="en-US" altLang="en-US" sz="2400" dirty="0">
                <a:solidFill>
                  <a:srgbClr val="131A6D"/>
                </a:solidFill>
              </a:rPr>
              <a:t> lo que cubre Medicare.</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Pueden </a:t>
            </a:r>
            <a:r>
              <a:rPr lang="en-US" altLang="en-US" sz="2400" dirty="0" err="1">
                <a:solidFill>
                  <a:srgbClr val="131A6D"/>
                </a:solidFill>
              </a:rPr>
              <a:t>incluir</a:t>
            </a:r>
            <a:r>
              <a:rPr lang="en-US" altLang="en-US" sz="2400" dirty="0">
                <a:solidFill>
                  <a:srgbClr val="131A6D"/>
                </a:solidFill>
              </a:rPr>
              <a:t> </a:t>
            </a:r>
            <a:r>
              <a:rPr lang="en-US" altLang="en-US" sz="2400" dirty="0" err="1">
                <a:solidFill>
                  <a:srgbClr val="131A6D"/>
                </a:solidFill>
              </a:rPr>
              <a:t>beneficios</a:t>
            </a:r>
            <a:r>
              <a:rPr lang="en-US" altLang="en-US" sz="2400" dirty="0">
                <a:solidFill>
                  <a:srgbClr val="131A6D"/>
                </a:solidFill>
              </a:rPr>
              <a:t> </a:t>
            </a:r>
            <a:r>
              <a:rPr lang="en-US" altLang="en-US" sz="2400" dirty="0" err="1">
                <a:solidFill>
                  <a:srgbClr val="131A6D"/>
                </a:solidFill>
              </a:rPr>
              <a:t>adicionales</a:t>
            </a:r>
            <a:r>
              <a:rPr lang="en-US" altLang="en-US" sz="2400" dirty="0">
                <a:solidFill>
                  <a:srgbClr val="131A6D"/>
                </a:solidFill>
              </a:rPr>
              <a:t> - </a:t>
            </a:r>
            <a:r>
              <a:rPr lang="en-US" altLang="en-US" sz="2400" dirty="0" err="1">
                <a:solidFill>
                  <a:srgbClr val="131A6D"/>
                </a:solidFill>
              </a:rPr>
              <a:t>varía</a:t>
            </a:r>
            <a:r>
              <a:rPr lang="en-US" altLang="en-US" sz="2400" dirty="0">
                <a:solidFill>
                  <a:srgbClr val="131A6D"/>
                </a:solidFill>
              </a:rPr>
              <a:t> </a:t>
            </a:r>
            <a:r>
              <a:rPr lang="en-US" altLang="en-US" sz="2400" dirty="0" err="1">
                <a:solidFill>
                  <a:srgbClr val="131A6D"/>
                </a:solidFill>
              </a:rPr>
              <a:t>según</a:t>
            </a:r>
            <a:r>
              <a:rPr lang="en-US" altLang="en-US" sz="2400" dirty="0">
                <a:solidFill>
                  <a:srgbClr val="131A6D"/>
                </a:solidFill>
              </a:rPr>
              <a:t> el plan </a:t>
            </a:r>
          </a:p>
          <a:p>
            <a:pPr marL="342900" indent="-342900" eaLnBrk="1" hangingPunct="1">
              <a:spcBef>
                <a:spcPct val="50000"/>
              </a:spcBef>
              <a:buClrTx/>
              <a:buSzTx/>
              <a:buFont typeface="Arial" panose="020B0604020202020204" pitchFamily="34" charset="0"/>
              <a:buChar char="•"/>
            </a:pPr>
            <a:r>
              <a:rPr lang="en-US" altLang="en-US" sz="2400" dirty="0">
                <a:solidFill>
                  <a:srgbClr val="131A6D"/>
                </a:solidFill>
              </a:rPr>
              <a:t>La </a:t>
            </a:r>
            <a:r>
              <a:rPr lang="en-US" altLang="en-US" sz="2400" dirty="0" err="1">
                <a:solidFill>
                  <a:srgbClr val="131A6D"/>
                </a:solidFill>
              </a:rPr>
              <a:t>mayoría</a:t>
            </a:r>
            <a:r>
              <a:rPr lang="en-US" altLang="en-US" sz="2400" dirty="0">
                <a:solidFill>
                  <a:srgbClr val="131A6D"/>
                </a:solidFill>
              </a:rPr>
              <a:t> de los planes </a:t>
            </a:r>
            <a:r>
              <a:rPr lang="en-US" altLang="en-US" sz="2400" dirty="0" err="1">
                <a:solidFill>
                  <a:srgbClr val="131A6D"/>
                </a:solidFill>
              </a:rPr>
              <a:t>incluyen</a:t>
            </a:r>
            <a:r>
              <a:rPr lang="en-US" altLang="en-US" sz="2400" dirty="0">
                <a:solidFill>
                  <a:srgbClr val="131A6D"/>
                </a:solidFill>
              </a:rPr>
              <a:t> la </a:t>
            </a:r>
            <a:r>
              <a:rPr lang="en-US" altLang="en-US" sz="2400" dirty="0" err="1">
                <a:solidFill>
                  <a:srgbClr val="131A6D"/>
                </a:solidFill>
              </a:rPr>
              <a:t>cobertura</a:t>
            </a:r>
            <a:r>
              <a:rPr lang="en-US" altLang="en-US" sz="2400" dirty="0">
                <a:solidFill>
                  <a:srgbClr val="131A6D"/>
                </a:solidFill>
              </a:rPr>
              <a:t> de </a:t>
            </a:r>
            <a:r>
              <a:rPr lang="en-US" altLang="en-US" sz="2400" dirty="0" err="1">
                <a:solidFill>
                  <a:srgbClr val="131A6D"/>
                </a:solidFill>
              </a:rPr>
              <a:t>medicamentos</a:t>
            </a:r>
            <a:r>
              <a:rPr lang="en-US" altLang="en-US" sz="2400" dirty="0">
                <a:solidFill>
                  <a:srgbClr val="131A6D"/>
                </a:solidFill>
              </a:rPr>
              <a:t> </a:t>
            </a:r>
            <a:r>
              <a:rPr lang="en-US" altLang="en-US" sz="2400" dirty="0" err="1">
                <a:solidFill>
                  <a:srgbClr val="131A6D"/>
                </a:solidFill>
              </a:rPr>
              <a:t>recetados</a:t>
            </a:r>
            <a:r>
              <a:rPr lang="en-US" altLang="en-US" sz="2400" dirty="0">
                <a:solidFill>
                  <a:srgbClr val="131A6D"/>
                </a:solidFill>
              </a:rPr>
              <a:t> de la Parte D</a:t>
            </a:r>
          </a:p>
          <a:p>
            <a:pPr eaLnBrk="1" hangingPunct="1">
              <a:spcBef>
                <a:spcPct val="50000"/>
              </a:spcBef>
              <a:buClrTx/>
              <a:buSzTx/>
              <a:buFontTx/>
              <a:buNone/>
            </a:pPr>
            <a:endParaRPr lang="en-US" altLang="en-US" sz="2400" dirty="0">
              <a:solidFill>
                <a:srgbClr val="131A6D"/>
              </a:solidFill>
            </a:endParaRPr>
          </a:p>
        </p:txBody>
      </p:sp>
      <p:grpSp>
        <p:nvGrpSpPr>
          <p:cNvPr id="10" name="Group 9">
            <a:extLst>
              <a:ext uri="{FF2B5EF4-FFF2-40B4-BE49-F238E27FC236}">
                <a16:creationId xmlns:a16="http://schemas.microsoft.com/office/drawing/2014/main" id="{D1BB928A-297F-43D8-9767-B7B8D767AD05}"/>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800F317B-6343-4205-8D26-FD19558A47C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31CFEA1-9BD3-43F5-83C7-E1762F73EE1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3" name="Flowchart: Process 12">
              <a:extLst>
                <a:ext uri="{FF2B5EF4-FFF2-40B4-BE49-F238E27FC236}">
                  <a16:creationId xmlns:a16="http://schemas.microsoft.com/office/drawing/2014/main" id="{605F02C5-5472-4669-95DA-CD7CB18AB23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988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487C0014-6FB8-42AE-81E2-1362F2046982}"/>
              </a:ext>
            </a:extLst>
          </p:cNvPr>
          <p:cNvSpPr txBox="1">
            <a:spLocks noChangeArrowheads="1"/>
          </p:cNvSpPr>
          <p:nvPr/>
        </p:nvSpPr>
        <p:spPr bwMode="auto">
          <a:xfrm>
            <a:off x="0" y="10916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Planes de Medicare Advantage (Parte C)</a:t>
            </a:r>
          </a:p>
        </p:txBody>
      </p:sp>
      <p:pic>
        <p:nvPicPr>
          <p:cNvPr id="3" name="Picture 2" descr="Close-up of a few hundred dollar bills&#10;&#10;Description automatically generated with low confidence">
            <a:extLst>
              <a:ext uri="{FF2B5EF4-FFF2-40B4-BE49-F238E27FC236}">
                <a16:creationId xmlns:a16="http://schemas.microsoft.com/office/drawing/2014/main" id="{15D32E3D-2DDF-42DC-A3B7-9C9573788CE9}"/>
              </a:ext>
            </a:extLst>
          </p:cNvPr>
          <p:cNvPicPr>
            <a:picLocks noChangeAspect="1"/>
          </p:cNvPicPr>
          <p:nvPr/>
        </p:nvPicPr>
        <p:blipFill rotWithShape="1">
          <a:blip r:embed="rId3">
            <a:extLst>
              <a:ext uri="{28A0092B-C50C-407E-A947-70E740481C1C}">
                <a14:useLocalDpi xmlns:a14="http://schemas.microsoft.com/office/drawing/2010/main" val="0"/>
              </a:ext>
            </a:extLst>
          </a:blip>
          <a:srcRect t="18746" b="46140"/>
          <a:stretch/>
        </p:blipFill>
        <p:spPr>
          <a:xfrm>
            <a:off x="0" y="4717651"/>
            <a:ext cx="9144000" cy="2140349"/>
          </a:xfrm>
          <a:prstGeom prst="rect">
            <a:avLst/>
          </a:prstGeom>
        </p:spPr>
      </p:pic>
      <p:sp>
        <p:nvSpPr>
          <p:cNvPr id="9" name="Text Box 4">
            <a:extLst>
              <a:ext uri="{FF2B5EF4-FFF2-40B4-BE49-F238E27FC236}">
                <a16:creationId xmlns:a16="http://schemas.microsoft.com/office/drawing/2014/main" id="{D9B531DE-32C6-431F-91CA-1DE2198F267D}"/>
              </a:ext>
            </a:extLst>
          </p:cNvPr>
          <p:cNvSpPr txBox="1">
            <a:spLocks noChangeArrowheads="1"/>
          </p:cNvSpPr>
          <p:nvPr/>
        </p:nvSpPr>
        <p:spPr bwMode="auto">
          <a:xfrm>
            <a:off x="838200" y="2209800"/>
            <a:ext cx="7848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Costos</a:t>
            </a:r>
            <a:endPar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Debe</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seguir</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pagando</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prima de la Parte B.</a:t>
            </a: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lang="en-US" altLang="en-US" sz="2400" dirty="0">
                <a:solidFill>
                  <a:srgbClr val="131A6D"/>
                </a:solidFill>
              </a:rPr>
              <a:t>Es possible que </a:t>
            </a:r>
            <a:r>
              <a:rPr lang="en-US" altLang="en-US" sz="2400" dirty="0" err="1">
                <a:solidFill>
                  <a:srgbClr val="131A6D"/>
                </a:solidFill>
              </a:rPr>
              <a:t>tenga</a:t>
            </a:r>
            <a:r>
              <a:rPr lang="en-US" altLang="en-US" sz="2400" dirty="0">
                <a:solidFill>
                  <a:srgbClr val="131A6D"/>
                </a:solidFill>
              </a:rPr>
              <a:t> </a:t>
            </a:r>
            <a:r>
              <a:rPr lang="en-US" altLang="en-US" sz="2400" dirty="0" err="1">
                <a:solidFill>
                  <a:srgbClr val="131A6D"/>
                </a:solidFill>
              </a:rPr>
              <a:t>una</a:t>
            </a:r>
            <a:r>
              <a:rPr lang="en-US" altLang="en-US" sz="2400" dirty="0">
                <a:solidFill>
                  <a:srgbClr val="131A6D"/>
                </a:solidFill>
              </a:rPr>
              <a:t> prima mensual </a:t>
            </a:r>
            <a:r>
              <a:rPr lang="en-US" altLang="en-US" sz="2400" dirty="0" err="1">
                <a:solidFill>
                  <a:srgbClr val="131A6D"/>
                </a:solidFill>
              </a:rPr>
              <a:t>adicional</a:t>
            </a:r>
            <a:r>
              <a:rPr lang="en-US" altLang="en-US" sz="2400" dirty="0">
                <a:solidFill>
                  <a:srgbClr val="131A6D"/>
                </a:solidFill>
              </a:rPr>
              <a:t>.</a:t>
            </a:r>
            <a:endPar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50000"/>
              </a:spcBef>
              <a:spcAft>
                <a:spcPct val="0"/>
              </a:spcAft>
              <a:buClrTx/>
              <a:buSzPct val="100000"/>
              <a:buFont typeface="Wingdings" panose="05000000000000000000" pitchFamily="2" charset="2"/>
              <a:buChar char="§"/>
              <a:tabLst/>
              <a:defRPr/>
            </a:pPr>
            <a:r>
              <a:rPr lang="en-US" altLang="en-US" sz="2400" dirty="0" err="1">
                <a:solidFill>
                  <a:srgbClr val="131A6D"/>
                </a:solidFill>
              </a:rPr>
              <a:t>Usted</a:t>
            </a:r>
            <a:r>
              <a:rPr lang="en-US" altLang="en-US" sz="2400" dirty="0">
                <a:solidFill>
                  <a:srgbClr val="131A6D"/>
                </a:solidFill>
              </a:rPr>
              <a:t> </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paga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deducibles</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coseguros</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y </a:t>
            </a:r>
            <a:r>
              <a:rPr kumimoji="0" lang="en-US" altLang="en-US" sz="24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copagos</a:t>
            </a:r>
            <a:r>
              <a:rPr kumimoji="0" lang="en-US" altLang="en-US" sz="24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a:t>
            </a:r>
          </a:p>
        </p:txBody>
      </p:sp>
      <p:grpSp>
        <p:nvGrpSpPr>
          <p:cNvPr id="10" name="Group 9">
            <a:extLst>
              <a:ext uri="{FF2B5EF4-FFF2-40B4-BE49-F238E27FC236}">
                <a16:creationId xmlns:a16="http://schemas.microsoft.com/office/drawing/2014/main" id="{C6C02537-5F6B-48BF-B99B-7A5080ACAE95}"/>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8BBA4286-6F61-4CAA-8504-32CA7D6CA0F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0168768-57C4-4D64-930F-1F5854B989B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DCD3A03F-9971-4F4C-9EAE-C6FBC25B300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2063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509691" y="2206262"/>
            <a:ext cx="4247542" cy="2781300"/>
          </a:xfrm>
          <a:prstGeom prst="rect">
            <a:avLst/>
          </a:prstGeom>
          <a:noFill/>
          <a:effectLst/>
        </p:spPr>
        <p:txBody>
          <a:bodyPr wrap="square" lIns="45720" rIns="45720" rtlCol="0" anchor="ctr">
            <a:noAutofit/>
          </a:bodyPr>
          <a:lstStyle/>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Prima </a:t>
            </a: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baja</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o CERO</a:t>
            </a: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US" altLang="en-US" sz="2000" dirty="0" err="1">
                <a:solidFill>
                  <a:srgbClr val="131A6D"/>
                </a:solidFill>
              </a:rPr>
              <a:t>Deducibles</a:t>
            </a:r>
            <a:r>
              <a:rPr lang="en-US" altLang="en-US" sz="2000" dirty="0">
                <a:solidFill>
                  <a:srgbClr val="131A6D"/>
                </a:solidFill>
              </a:rPr>
              <a:t> </a:t>
            </a:r>
            <a:r>
              <a:rPr lang="en-US" altLang="en-US" sz="2000" dirty="0" err="1">
                <a:solidFill>
                  <a:srgbClr val="131A6D"/>
                </a:solidFill>
              </a:rPr>
              <a:t>bajos</a:t>
            </a:r>
            <a:r>
              <a:rPr lang="en-US" altLang="en-US" sz="2000" dirty="0">
                <a:solidFill>
                  <a:srgbClr val="131A6D"/>
                </a:solidFill>
              </a:rPr>
              <a:t> o CERO</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lang="en-US" altLang="en-US" sz="2000" dirty="0">
                <a:solidFill>
                  <a:srgbClr val="131A6D"/>
                </a:solidFill>
              </a:rPr>
              <a:t>La </a:t>
            </a:r>
            <a:r>
              <a:rPr lang="en-US" altLang="en-US" sz="2000" dirty="0" err="1">
                <a:solidFill>
                  <a:srgbClr val="131A6D"/>
                </a:solidFill>
              </a:rPr>
              <a:t>mayoría</a:t>
            </a:r>
            <a:r>
              <a:rPr lang="en-US" altLang="en-US" sz="2000" dirty="0">
                <a:solidFill>
                  <a:srgbClr val="131A6D"/>
                </a:solidFill>
              </a:rPr>
              <a:t> </a:t>
            </a:r>
            <a:r>
              <a:rPr lang="en-US" altLang="en-US" sz="2000" dirty="0" err="1">
                <a:solidFill>
                  <a:srgbClr val="131A6D"/>
                </a:solidFill>
              </a:rPr>
              <a:t>incluyen</a:t>
            </a:r>
            <a:r>
              <a:rPr lang="en-US" altLang="en-US" sz="2000" dirty="0">
                <a:solidFill>
                  <a:srgbClr val="131A6D"/>
                </a:solidFill>
              </a:rPr>
              <a:t> un plan de </a:t>
            </a:r>
            <a:r>
              <a:rPr lang="en-US" altLang="en-US" sz="2000" dirty="0" err="1">
                <a:solidFill>
                  <a:srgbClr val="131A6D"/>
                </a:solidFill>
              </a:rPr>
              <a:t>medicamentos</a:t>
            </a:r>
            <a:r>
              <a:rPr lang="en-US" altLang="en-US" sz="2000" dirty="0">
                <a:solidFill>
                  <a:srgbClr val="131A6D"/>
                </a:solidFill>
              </a:rPr>
              <a:t> </a:t>
            </a:r>
            <a:r>
              <a:rPr lang="en-US" altLang="en-US" sz="2000" dirty="0" err="1">
                <a:solidFill>
                  <a:srgbClr val="131A6D"/>
                </a:solidFill>
              </a:rPr>
              <a:t>recetados</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Predictibilidad </a:t>
            </a:r>
          </a:p>
          <a:p>
            <a:pPr marL="285750" marR="0" lvl="0" indent="-285750" algn="l" defTabSz="914400" rtl="0" eaLnBrk="1" fontAlgn="base" latinLnBrk="0" hangingPunct="1">
              <a:lnSpc>
                <a:spcPct val="150000"/>
              </a:lnSpc>
              <a:spcBef>
                <a:spcPts val="3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Máximo</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a:t>
            </a: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desembolso</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annual</a:t>
            </a:r>
          </a:p>
          <a:p>
            <a:pPr marL="285750" marR="0" lvl="0" indent="-285750" algn="l" defTabSz="914400" rtl="0" eaLnBrk="1" fontAlgn="base" latinLnBrk="0" hangingPunct="1">
              <a:lnSpc>
                <a:spcPct val="150000"/>
              </a:lnSpc>
              <a:spcBef>
                <a:spcPts val="3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Coordinación</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del </a:t>
            </a:r>
            <a:r>
              <a:rPr lang="en-US" altLang="en-US" sz="2000" dirty="0" err="1">
                <a:solidFill>
                  <a:srgbClr val="131A6D"/>
                </a:solidFill>
              </a:rPr>
              <a:t>cuidado</a:t>
            </a:r>
            <a:r>
              <a:rPr lang="en-US" altLang="en-US" sz="2000" dirty="0">
                <a:solidFill>
                  <a:srgbClr val="131A6D"/>
                </a:solidFill>
              </a:rPr>
              <a:t> </a:t>
            </a:r>
            <a:r>
              <a:rPr lang="en-US" altLang="en-US" sz="2000" dirty="0" err="1">
                <a:solidFill>
                  <a:srgbClr val="131A6D"/>
                </a:solidFill>
              </a:rPr>
              <a:t>médico</a:t>
            </a:r>
            <a:r>
              <a:rPr lang="en-US" altLang="en-US" sz="2000" dirty="0">
                <a:solidFill>
                  <a:srgbClr val="131A6D"/>
                </a:solidFill>
              </a:rPr>
              <a:t> </a:t>
            </a: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6382700-7C11-4865-92E2-97F950C72C50}"/>
              </a:ext>
            </a:extLst>
          </p:cNvPr>
          <p:cNvSpPr txBox="1"/>
          <p:nvPr/>
        </p:nvSpPr>
        <p:spPr>
          <a:xfrm>
            <a:off x="457644" y="4724400"/>
            <a:ext cx="8426521" cy="1157496"/>
          </a:xfrm>
          <a:prstGeom prst="rect">
            <a:avLst/>
          </a:prstGeom>
          <a:noFill/>
        </p:spPr>
        <p:txBody>
          <a:bodyPr wrap="square" rtlCol="0">
            <a:spAutoFit/>
          </a:bodyPr>
          <a:lstStyle/>
          <a:p>
            <a:pPr marL="285750" marR="0" lvl="0" indent="-285750" algn="l" defTabSz="914400" rtl="0" eaLnBrk="1" fontAlgn="base" latinLnBrk="0" hangingPunct="1">
              <a:lnSpc>
                <a:spcPct val="120000"/>
              </a:lnSpc>
              <a:spcBef>
                <a:spcPct val="0"/>
              </a:spcBef>
              <a:spcAft>
                <a:spcPct val="0"/>
              </a:spcAft>
              <a:buClrTx/>
              <a:buSzTx/>
              <a:buFont typeface="Arial" panose="020B0604020202020204" pitchFamily="34" charset="0"/>
              <a:buChar char="•"/>
              <a:tabLst/>
              <a:defRPr/>
            </a:pPr>
            <a:endParaRPr kumimoji="0" lang="en-US" altLang="en-US" sz="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s-E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Pueden incluirse beneficios adicionales en un Plan MA</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E1B52699-81AF-4505-BA15-9C5A5401F771}"/>
              </a:ext>
            </a:extLst>
          </p:cNvPr>
          <p:cNvSpPr txBox="1"/>
          <p:nvPr/>
        </p:nvSpPr>
        <p:spPr>
          <a:xfrm>
            <a:off x="509691" y="1022321"/>
            <a:ext cx="4572000" cy="628955"/>
          </a:xfrm>
          <a:prstGeom prst="rect">
            <a:avLst/>
          </a:prstGeom>
          <a:noFill/>
          <a:effectLst/>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12347B"/>
                </a:solidFill>
                <a:effectLst/>
                <a:uLnTx/>
                <a:uFillTx/>
                <a:latin typeface="Arial" panose="020B0604020202020204" pitchFamily="34" charset="0"/>
                <a:ea typeface="+mn-ea"/>
                <a:cs typeface="+mn-cs"/>
              </a:rPr>
              <a:t>Medicare Advantage</a:t>
            </a:r>
          </a:p>
        </p:txBody>
      </p:sp>
      <p:grpSp>
        <p:nvGrpSpPr>
          <p:cNvPr id="13" name="Group 12">
            <a:extLst>
              <a:ext uri="{FF2B5EF4-FFF2-40B4-BE49-F238E27FC236}">
                <a16:creationId xmlns:a16="http://schemas.microsoft.com/office/drawing/2014/main" id="{B2A50DE4-2054-49F7-A3AF-0EB611FF23D5}"/>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77BA051E-6E44-4E88-AF82-061D600ED349}"/>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4D703D3F-C24B-4B11-8319-399CDED4048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6" name="Flowchart: Process 15">
              <a:extLst>
                <a:ext uri="{FF2B5EF4-FFF2-40B4-BE49-F238E27FC236}">
                  <a16:creationId xmlns:a16="http://schemas.microsoft.com/office/drawing/2014/main" id="{A079EECA-A39F-4387-A420-FC4BF450206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61595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65459599-8FAC-4215-9262-8B762D49E634}"/>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Planes de Medicare Advantage (Parte C)</a:t>
            </a:r>
          </a:p>
        </p:txBody>
      </p:sp>
      <p:pic>
        <p:nvPicPr>
          <p:cNvPr id="3" name="Picture 2">
            <a:extLst>
              <a:ext uri="{FF2B5EF4-FFF2-40B4-BE49-F238E27FC236}">
                <a16:creationId xmlns:a16="http://schemas.microsoft.com/office/drawing/2014/main" id="{757F5C38-CC74-40B1-809A-67179C20912C}"/>
              </a:ext>
            </a:extLst>
          </p:cNvPr>
          <p:cNvPicPr>
            <a:picLocks noChangeAspect="1"/>
          </p:cNvPicPr>
          <p:nvPr/>
        </p:nvPicPr>
        <p:blipFill rotWithShape="1">
          <a:blip r:embed="rId3">
            <a:extLst>
              <a:ext uri="{28A0092B-C50C-407E-A947-70E740481C1C}">
                <a14:useLocalDpi xmlns:a14="http://schemas.microsoft.com/office/drawing/2010/main" val="0"/>
              </a:ext>
            </a:extLst>
          </a:blip>
          <a:srcRect l="11131" t="-181" r="18565" b="181"/>
          <a:stretch/>
        </p:blipFill>
        <p:spPr>
          <a:xfrm>
            <a:off x="0" y="1905001"/>
            <a:ext cx="9144000" cy="4953000"/>
          </a:xfrm>
          <a:prstGeom prst="rect">
            <a:avLst/>
          </a:prstGeom>
        </p:spPr>
      </p:pic>
      <p:sp>
        <p:nvSpPr>
          <p:cNvPr id="8" name="Rectangle 7">
            <a:extLst>
              <a:ext uri="{FF2B5EF4-FFF2-40B4-BE49-F238E27FC236}">
                <a16:creationId xmlns:a16="http://schemas.microsoft.com/office/drawing/2014/main" id="{D44ADBA6-3F2E-42B7-95E1-7040B7524457}"/>
              </a:ext>
            </a:extLst>
          </p:cNvPr>
          <p:cNvSpPr/>
          <p:nvPr/>
        </p:nvSpPr>
        <p:spPr>
          <a:xfrm>
            <a:off x="0" y="1905001"/>
            <a:ext cx="6934200" cy="495299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36" name="Text Box 4">
            <a:extLst>
              <a:ext uri="{FF2B5EF4-FFF2-40B4-BE49-F238E27FC236}">
                <a16:creationId xmlns:a16="http://schemas.microsoft.com/office/drawing/2014/main" id="{2E7BE7C9-867F-4B96-A0EB-AF50EB155DD5}"/>
              </a:ext>
            </a:extLst>
          </p:cNvPr>
          <p:cNvSpPr txBox="1">
            <a:spLocks noChangeArrowheads="1"/>
          </p:cNvSpPr>
          <p:nvPr/>
        </p:nvSpPr>
        <p:spPr bwMode="auto">
          <a:xfrm>
            <a:off x="289078" y="1905000"/>
            <a:ext cx="6322480" cy="449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buClrTx/>
              <a:buSzTx/>
              <a:buFontTx/>
              <a:buNone/>
            </a:pPr>
            <a:r>
              <a:rPr lang="en-US" altLang="en-US" sz="2000" b="1" dirty="0" err="1">
                <a:solidFill>
                  <a:srgbClr val="131A6D"/>
                </a:solidFill>
              </a:rPr>
              <a:t>Existen</a:t>
            </a:r>
            <a:r>
              <a:rPr lang="en-US" altLang="en-US" sz="2000" b="1" dirty="0">
                <a:solidFill>
                  <a:srgbClr val="131A6D"/>
                </a:solidFill>
              </a:rPr>
              <a:t> </a:t>
            </a:r>
            <a:r>
              <a:rPr lang="en-US" altLang="en-US" sz="2000" b="1" dirty="0" err="1">
                <a:solidFill>
                  <a:srgbClr val="131A6D"/>
                </a:solidFill>
              </a:rPr>
              <a:t>diferentes</a:t>
            </a:r>
            <a:r>
              <a:rPr lang="en-US" altLang="en-US" sz="2000" b="1" dirty="0">
                <a:solidFill>
                  <a:srgbClr val="131A6D"/>
                </a:solidFill>
              </a:rPr>
              <a:t> tips de planes Medicare Advantage que se </a:t>
            </a:r>
            <a:r>
              <a:rPr lang="en-US" altLang="en-US" sz="2000" b="1" dirty="0" err="1">
                <a:solidFill>
                  <a:srgbClr val="131A6D"/>
                </a:solidFill>
              </a:rPr>
              <a:t>adaptan</a:t>
            </a:r>
            <a:r>
              <a:rPr lang="en-US" altLang="en-US" sz="2000" b="1" dirty="0">
                <a:solidFill>
                  <a:srgbClr val="131A6D"/>
                </a:solidFill>
              </a:rPr>
              <a:t> a </a:t>
            </a:r>
            <a:r>
              <a:rPr lang="en-US" altLang="en-US" sz="2000" b="1" dirty="0" err="1">
                <a:solidFill>
                  <a:srgbClr val="131A6D"/>
                </a:solidFill>
              </a:rPr>
              <a:t>diferentes</a:t>
            </a:r>
            <a:r>
              <a:rPr lang="en-US" altLang="en-US" sz="2000" b="1" dirty="0">
                <a:solidFill>
                  <a:srgbClr val="131A6D"/>
                </a:solidFill>
              </a:rPr>
              <a:t> </a:t>
            </a:r>
            <a:r>
              <a:rPr lang="en-US" altLang="en-US" sz="2000" b="1" dirty="0" err="1">
                <a:solidFill>
                  <a:srgbClr val="131A6D"/>
                </a:solidFill>
              </a:rPr>
              <a:t>tipos</a:t>
            </a:r>
            <a:r>
              <a:rPr lang="en-US" altLang="en-US" sz="2000" b="1" dirty="0">
                <a:solidFill>
                  <a:srgbClr val="131A6D"/>
                </a:solidFill>
              </a:rPr>
              <a:t> de </a:t>
            </a:r>
            <a:r>
              <a:rPr lang="en-US" altLang="en-US" sz="2000" b="1" dirty="0" err="1">
                <a:solidFill>
                  <a:srgbClr val="131A6D"/>
                </a:solidFill>
              </a:rPr>
              <a:t>necesidades</a:t>
            </a:r>
            <a:r>
              <a:rPr lang="en-US" altLang="en-US" sz="2000" b="1" dirty="0">
                <a:solidFill>
                  <a:srgbClr val="131A6D"/>
                </a:solidFill>
              </a:rPr>
              <a:t>. </a:t>
            </a:r>
            <a:r>
              <a:rPr lang="en-US" altLang="en-US" sz="2000" b="1" dirty="0" err="1">
                <a:solidFill>
                  <a:srgbClr val="131A6D"/>
                </a:solidFill>
              </a:rPr>
              <a:t>Incluyen</a:t>
            </a:r>
            <a:r>
              <a:rPr lang="en-US" altLang="en-US" sz="2000" b="1" dirty="0">
                <a:solidFill>
                  <a:srgbClr val="131A6D"/>
                </a:solidFill>
              </a:rPr>
              <a:t>:</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HMO (</a:t>
            </a:r>
            <a:r>
              <a:rPr lang="en-US" altLang="en-US" sz="2000" dirty="0" err="1">
                <a:solidFill>
                  <a:srgbClr val="131A6D"/>
                </a:solidFill>
              </a:rPr>
              <a:t>Organización</a:t>
            </a:r>
            <a:r>
              <a:rPr lang="en-US" altLang="en-US" sz="2000" dirty="0">
                <a:solidFill>
                  <a:srgbClr val="131A6D"/>
                </a:solidFill>
              </a:rPr>
              <a:t> de </a:t>
            </a:r>
            <a:r>
              <a:rPr lang="en-US" altLang="en-US" sz="2000" dirty="0" err="1">
                <a:solidFill>
                  <a:srgbClr val="131A6D"/>
                </a:solidFill>
              </a:rPr>
              <a:t>Mantenimiento</a:t>
            </a:r>
            <a:r>
              <a:rPr lang="en-US" altLang="en-US" sz="2000" dirty="0">
                <a:solidFill>
                  <a:srgbClr val="131A6D"/>
                </a:solidFill>
              </a:rPr>
              <a:t> de la salud)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PPO (</a:t>
            </a:r>
            <a:r>
              <a:rPr lang="en-US" altLang="en-US" sz="2000" dirty="0" err="1">
                <a:solidFill>
                  <a:srgbClr val="131A6D"/>
                </a:solidFill>
              </a:rPr>
              <a:t>Organización</a:t>
            </a:r>
            <a:r>
              <a:rPr lang="en-US" altLang="en-US" sz="2000" dirty="0">
                <a:solidFill>
                  <a:srgbClr val="131A6D"/>
                </a:solidFill>
              </a:rPr>
              <a:t> de </a:t>
            </a:r>
            <a:r>
              <a:rPr lang="en-US" altLang="en-US" sz="2000" dirty="0" err="1">
                <a:solidFill>
                  <a:srgbClr val="131A6D"/>
                </a:solidFill>
              </a:rPr>
              <a:t>Proveedores</a:t>
            </a:r>
            <a:r>
              <a:rPr lang="en-US" altLang="en-US" sz="2000" dirty="0">
                <a:solidFill>
                  <a:srgbClr val="131A6D"/>
                </a:solidFill>
              </a:rPr>
              <a:t> </a:t>
            </a:r>
            <a:r>
              <a:rPr lang="en-US" altLang="en-US" sz="2000" dirty="0" err="1">
                <a:solidFill>
                  <a:srgbClr val="131A6D"/>
                </a:solidFill>
              </a:rPr>
              <a:t>Preferidos</a:t>
            </a:r>
            <a:r>
              <a:rPr lang="en-US" altLang="en-US" sz="2000" dirty="0">
                <a:solidFill>
                  <a:srgbClr val="131A6D"/>
                </a:solidFill>
              </a:rPr>
              <a:t>)</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PFFS (Plan privado de </a:t>
            </a:r>
            <a:r>
              <a:rPr lang="en-US" altLang="en-US" sz="2000" dirty="0" err="1">
                <a:solidFill>
                  <a:srgbClr val="131A6D"/>
                </a:solidFill>
              </a:rPr>
              <a:t>pago</a:t>
            </a:r>
            <a:r>
              <a:rPr lang="en-US" altLang="en-US" sz="2000" dirty="0">
                <a:solidFill>
                  <a:srgbClr val="131A6D"/>
                </a:solidFill>
              </a:rPr>
              <a:t> por </a:t>
            </a:r>
            <a:r>
              <a:rPr lang="en-US" altLang="en-US" sz="2000" dirty="0" err="1">
                <a:solidFill>
                  <a:srgbClr val="131A6D"/>
                </a:solidFill>
              </a:rPr>
              <a:t>servicio</a:t>
            </a:r>
            <a:r>
              <a:rPr lang="en-US" altLang="en-US" sz="2000" dirty="0">
                <a:solidFill>
                  <a:srgbClr val="131A6D"/>
                </a:solidFill>
              </a:rPr>
              <a:t>),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SNP (Plan de </a:t>
            </a:r>
            <a:r>
              <a:rPr lang="en-US" altLang="en-US" sz="2000" dirty="0" err="1">
                <a:solidFill>
                  <a:srgbClr val="131A6D"/>
                </a:solidFill>
              </a:rPr>
              <a:t>Necesidades</a:t>
            </a:r>
            <a:r>
              <a:rPr lang="en-US" altLang="en-US" sz="2000" dirty="0">
                <a:solidFill>
                  <a:srgbClr val="131A6D"/>
                </a:solidFill>
              </a:rPr>
              <a:t> </a:t>
            </a:r>
            <a:r>
              <a:rPr lang="en-US" altLang="en-US" sz="2000" dirty="0" err="1">
                <a:solidFill>
                  <a:srgbClr val="131A6D"/>
                </a:solidFill>
              </a:rPr>
              <a:t>Especiales</a:t>
            </a:r>
            <a:r>
              <a:rPr lang="en-US" altLang="en-US" sz="2000" dirty="0">
                <a:solidFill>
                  <a:srgbClr val="131A6D"/>
                </a:solidFill>
              </a:rPr>
              <a:t>), y </a:t>
            </a:r>
          </a:p>
          <a:p>
            <a:pPr marL="342900" indent="-342900" eaLnBrk="1" hangingPunct="1">
              <a:lnSpc>
                <a:spcPct val="150000"/>
              </a:lnSpc>
              <a:spcBef>
                <a:spcPct val="50000"/>
              </a:spcBef>
              <a:buClrTx/>
              <a:buSzPct val="100000"/>
              <a:buFont typeface="Wingdings" panose="05000000000000000000" pitchFamily="2" charset="2"/>
              <a:buChar char="§"/>
            </a:pPr>
            <a:r>
              <a:rPr lang="en-US" altLang="en-US" sz="2000" dirty="0">
                <a:solidFill>
                  <a:srgbClr val="131A6D"/>
                </a:solidFill>
              </a:rPr>
              <a:t>Planes MA only - </a:t>
            </a:r>
            <a:r>
              <a:rPr lang="en-US" altLang="en-US" sz="2000" dirty="0" err="1">
                <a:solidFill>
                  <a:srgbClr val="131A6D"/>
                </a:solidFill>
              </a:rPr>
              <a:t>Veteranos</a:t>
            </a:r>
            <a:endParaRPr lang="en-US" altLang="en-US" sz="2000" dirty="0">
              <a:solidFill>
                <a:srgbClr val="131A6D"/>
              </a:solidFill>
            </a:endParaRPr>
          </a:p>
        </p:txBody>
      </p:sp>
      <p:grpSp>
        <p:nvGrpSpPr>
          <p:cNvPr id="10" name="Group 9">
            <a:extLst>
              <a:ext uri="{FF2B5EF4-FFF2-40B4-BE49-F238E27FC236}">
                <a16:creationId xmlns:a16="http://schemas.microsoft.com/office/drawing/2014/main" id="{2055F78F-A109-49FF-B9CC-7EABCF6DB2D7}"/>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1552AFE2-6D65-43FC-9E57-001B8BE36B8C}"/>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2495359-8E68-46E2-AFFE-52048A8D94F1}"/>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3" name="Flowchart: Process 12">
              <a:extLst>
                <a:ext uri="{FF2B5EF4-FFF2-40B4-BE49-F238E27FC236}">
                  <a16:creationId xmlns:a16="http://schemas.microsoft.com/office/drawing/2014/main" id="{DACFD4A5-76D1-42F4-85B4-9129D166A7A4}"/>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7279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0989D5-A71D-46BC-99F0-C21ECDCE46C1}"/>
              </a:ext>
            </a:extLst>
          </p:cNvPr>
          <p:cNvSpPr txBox="1"/>
          <p:nvPr/>
        </p:nvSpPr>
        <p:spPr>
          <a:xfrm>
            <a:off x="946793" y="1632630"/>
            <a:ext cx="8077199" cy="3809999"/>
          </a:xfrm>
          <a:prstGeom prst="rect">
            <a:avLst/>
          </a:prstGeom>
          <a:noFill/>
          <a:effectLst/>
        </p:spPr>
        <p:txBody>
          <a:bodyPr wrap="square" lIns="45720" tIns="45720" rIns="45720" bIns="45720" rtlCol="0" anchor="ctr">
            <a:noAutofit/>
          </a:bodyPr>
          <a:lstStyle/>
          <a:p>
            <a:pPr marL="342900" indent="-342900" eaLnBrk="1" hangingPunct="1">
              <a:lnSpc>
                <a:spcPct val="200000"/>
              </a:lnSpc>
              <a:buFont typeface="Arial" panose="020B0604020202020204" pitchFamily="34" charset="0"/>
              <a:buChar char="•"/>
              <a:defRPr/>
            </a:pPr>
            <a:r>
              <a:rPr kumimoji="0" lang="en-US" altLang="en-US" sz="2000" b="0" i="0" u="none" strike="noStrike" kern="1200" cap="none" spc="0" normalizeH="0" baseline="0" noProof="0" dirty="0" err="1">
                <a:ln>
                  <a:noFill/>
                </a:ln>
                <a:solidFill>
                  <a:srgbClr val="131A6D"/>
                </a:solidFill>
                <a:effectLst/>
                <a:uLnTx/>
                <a:uFillTx/>
                <a:latin typeface="Arial"/>
                <a:cs typeface="Arial"/>
              </a:rPr>
              <a:t>Debe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tener</a:t>
            </a:r>
            <a:r>
              <a:rPr kumimoji="0" lang="en-US" altLang="en-US" sz="2000" b="0" i="0" u="none" strike="noStrike" kern="1200" cap="none" spc="0" normalizeH="0" baseline="0" noProof="0" dirty="0">
                <a:ln>
                  <a:noFill/>
                </a:ln>
                <a:solidFill>
                  <a:srgbClr val="131A6D"/>
                </a:solidFill>
                <a:effectLst/>
                <a:uLnTx/>
                <a:uFillTx/>
                <a:latin typeface="Arial"/>
                <a:cs typeface="Arial"/>
              </a:rPr>
              <a:t> la Parte A y la Parte B de Medicare</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a:cs typeface="Arial"/>
              </a:rPr>
              <a:t>Debe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vivir</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en</a:t>
            </a:r>
            <a:r>
              <a:rPr kumimoji="0" lang="en-US" altLang="en-US" sz="2000" b="0" i="0" u="none" strike="noStrike" kern="1200" cap="none" spc="0" normalizeH="0" baseline="0" noProof="0" dirty="0">
                <a:ln>
                  <a:noFill/>
                </a:ln>
                <a:solidFill>
                  <a:srgbClr val="131A6D"/>
                </a:solidFill>
                <a:effectLst/>
                <a:uLnTx/>
                <a:uFillTx/>
                <a:latin typeface="Arial"/>
                <a:cs typeface="Arial"/>
              </a:rPr>
              <a:t> el </a:t>
            </a:r>
            <a:r>
              <a:rPr kumimoji="0" lang="en-US" altLang="en-US" sz="2000" b="0" i="0" u="none" strike="noStrike" kern="1200" cap="none" spc="0" normalizeH="0" baseline="0" noProof="0" dirty="0" err="1">
                <a:ln>
                  <a:noFill/>
                </a:ln>
                <a:solidFill>
                  <a:srgbClr val="131A6D"/>
                </a:solidFill>
                <a:effectLst/>
                <a:uLnTx/>
                <a:uFillTx/>
                <a:latin typeface="Arial"/>
                <a:cs typeface="Arial"/>
              </a:rPr>
              <a:t>área</a:t>
            </a:r>
            <a:r>
              <a:rPr kumimoji="0" lang="en-US" altLang="en-US" sz="2000" b="0" i="0" u="none" strike="noStrike" kern="1200" cap="none" spc="0" normalizeH="0" baseline="0" noProof="0" dirty="0">
                <a:ln>
                  <a:noFill/>
                </a:ln>
                <a:solidFill>
                  <a:srgbClr val="131A6D"/>
                </a:solidFill>
                <a:effectLst/>
                <a:uLnTx/>
                <a:uFillTx/>
                <a:latin typeface="Arial"/>
                <a:cs typeface="Arial"/>
              </a:rPr>
              <a:t> de </a:t>
            </a:r>
            <a:r>
              <a:rPr kumimoji="0" lang="en-US" altLang="en-US" sz="2000" b="0" i="0" u="none" strike="noStrike" kern="1200" cap="none" spc="0" normalizeH="0" baseline="0" noProof="0" dirty="0" err="1">
                <a:ln>
                  <a:noFill/>
                </a:ln>
                <a:solidFill>
                  <a:srgbClr val="131A6D"/>
                </a:solidFill>
                <a:effectLst/>
                <a:uLnTx/>
                <a:uFillTx/>
                <a:latin typeface="Arial"/>
                <a:cs typeface="Arial"/>
              </a:rPr>
              <a:t>servicio</a:t>
            </a:r>
            <a:r>
              <a:rPr kumimoji="0" lang="en-US" altLang="en-US" sz="2000" b="0" i="0" u="none" strike="noStrike" kern="1200" cap="none" spc="0" normalizeH="0" baseline="0" noProof="0" dirty="0">
                <a:ln>
                  <a:noFill/>
                </a:ln>
                <a:solidFill>
                  <a:srgbClr val="131A6D"/>
                </a:solidFill>
                <a:effectLst/>
                <a:uLnTx/>
                <a:uFillTx/>
                <a:latin typeface="Arial"/>
                <a:cs typeface="Arial"/>
              </a:rPr>
              <a:t> del plan</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Puede inscribirse </a:t>
            </a:r>
            <a:r>
              <a:rPr kumimoji="0" lang="en-US" altLang="en-US" sz="2000" b="0" i="0" u="none" strike="noStrike" kern="1200" cap="none" spc="0" normalizeH="0" baseline="0" noProof="0" dirty="0" err="1">
                <a:ln>
                  <a:noFill/>
                </a:ln>
                <a:solidFill>
                  <a:srgbClr val="131A6D"/>
                </a:solidFill>
                <a:effectLst/>
                <a:uLnTx/>
                <a:uFillTx/>
                <a:latin typeface="Arial"/>
                <a:cs typeface="Arial"/>
              </a:rPr>
              <a:t>aunque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tenga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una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enfermedad</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preexistente</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indent="-342900" eaLnBrk="1" hangingPunct="1">
              <a:lnSpc>
                <a:spcPct val="200000"/>
              </a:lnSpc>
              <a:buFont typeface="Arial" panose="020B0604020202020204" pitchFamily="34" charset="0"/>
              <a:buChar char="•"/>
              <a:defRPr/>
            </a:pPr>
            <a:r>
              <a:rPr lang="en-US" altLang="en-US" sz="2000" b="1" dirty="0" err="1">
                <a:solidFill>
                  <a:srgbClr val="FF0000"/>
                </a:solidFill>
                <a:latin typeface="Arial"/>
                <a:cs typeface="Arial"/>
              </a:rPr>
              <a:t>Actualizado</a:t>
            </a:r>
            <a:r>
              <a:rPr lang="en-US" altLang="en-US" sz="2000" b="1" dirty="0">
                <a:solidFill>
                  <a:srgbClr val="FF0000"/>
                </a:solidFill>
                <a:latin typeface="Arial"/>
                <a:cs typeface="Arial"/>
              </a:rPr>
              <a:t> </a:t>
            </a:r>
            <a:r>
              <a:rPr lang="en-US" altLang="en-US" sz="2000" b="1" dirty="0" err="1">
                <a:solidFill>
                  <a:srgbClr val="FF0000"/>
                </a:solidFill>
                <a:latin typeface="Arial"/>
                <a:cs typeface="Arial"/>
              </a:rPr>
              <a:t>en</a:t>
            </a:r>
            <a:r>
              <a:rPr lang="en-US" altLang="en-US" sz="2000" b="1" dirty="0">
                <a:solidFill>
                  <a:srgbClr val="FF0000"/>
                </a:solidFill>
                <a:latin typeface="Arial"/>
                <a:cs typeface="Arial"/>
              </a:rPr>
              <a:t> 2021</a:t>
            </a:r>
            <a:r>
              <a:rPr kumimoji="0" lang="en-US" altLang="en-US" sz="2000" b="1" i="0" u="none" strike="noStrike" kern="1200" cap="none" spc="0" normalizeH="0" baseline="0" noProof="0" dirty="0">
                <a:ln>
                  <a:noFill/>
                </a:ln>
                <a:solidFill>
                  <a:srgbClr val="FF0000"/>
                </a:solidFill>
                <a:effectLst/>
                <a:uLnTx/>
                <a:uFillTx/>
                <a:latin typeface="Arial"/>
                <a:cs typeface="Arial"/>
              </a:rPr>
              <a:t> </a:t>
            </a:r>
            <a:r>
              <a:rPr kumimoji="0" lang="en-US" altLang="en-US" sz="2000" b="0" i="0" u="none" strike="noStrike" kern="1200" cap="none" spc="0" normalizeH="0" baseline="0" noProof="0" dirty="0">
                <a:ln>
                  <a:noFill/>
                </a:ln>
                <a:solidFill>
                  <a:srgbClr val="131A6D"/>
                </a:solidFill>
                <a:effectLst/>
                <a:uLnTx/>
                <a:uFillTx/>
                <a:latin typeface="Arial"/>
                <a:cs typeface="Arial"/>
              </a:rPr>
              <a:t>– los pacientes con ESRD pueden inscribirse</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a:cs typeface="Arial"/>
              </a:rPr>
              <a:t>Sólo</a:t>
            </a:r>
            <a:r>
              <a:rPr kumimoji="0" lang="en-US" altLang="en-US" sz="2000" b="0" i="0" u="none" strike="noStrike" kern="1200" cap="none" spc="0" normalizeH="0" baseline="0" noProof="0" dirty="0">
                <a:ln>
                  <a:noFill/>
                </a:ln>
                <a:solidFill>
                  <a:srgbClr val="131A6D"/>
                </a:solidFill>
                <a:effectLst/>
                <a:uLnTx/>
                <a:uFillTx/>
                <a:latin typeface="Arial"/>
                <a:cs typeface="Arial"/>
              </a:rPr>
              <a:t> puede </a:t>
            </a:r>
            <a:r>
              <a:rPr kumimoji="0" lang="en-US" altLang="en-US" sz="2000" b="0" i="0" u="none" strike="noStrike" kern="1200" cap="none" spc="0" normalizeH="0" baseline="0" noProof="0" dirty="0" err="1">
                <a:ln>
                  <a:noFill/>
                </a:ln>
                <a:solidFill>
                  <a:srgbClr val="131A6D"/>
                </a:solidFill>
                <a:effectLst/>
                <a:uLnTx/>
                <a:uFillTx/>
                <a:latin typeface="Arial"/>
                <a:cs typeface="Arial"/>
              </a:rPr>
              <a:t>pertenecer</a:t>
            </a:r>
            <a:r>
              <a:rPr kumimoji="0" lang="en-US" altLang="en-US" sz="2000" b="0" i="0" u="none" strike="noStrike" kern="1200" cap="none" spc="0" normalizeH="0" baseline="0" noProof="0" dirty="0">
                <a:ln>
                  <a:noFill/>
                </a:ln>
                <a:solidFill>
                  <a:srgbClr val="131A6D"/>
                </a:solidFill>
                <a:effectLst/>
                <a:uLnTx/>
                <a:uFillTx/>
                <a:latin typeface="Arial"/>
                <a:cs typeface="Arial"/>
              </a:rPr>
              <a:t> a un plan de salud de Medicare a la </a:t>
            </a:r>
            <a:r>
              <a:rPr kumimoji="0" lang="en-US" altLang="en-US" sz="2000" b="0" i="0" u="none" strike="noStrike" kern="1200" cap="none" spc="0" normalizeH="0" baseline="0" noProof="0" dirty="0" err="1">
                <a:ln>
                  <a:noFill/>
                </a:ln>
                <a:solidFill>
                  <a:srgbClr val="131A6D"/>
                </a:solidFill>
                <a:effectLst/>
                <a:uLnTx/>
                <a:uFillTx/>
                <a:latin typeface="Arial"/>
                <a:cs typeface="Arial"/>
              </a:rPr>
              <a:t>vez</a:t>
            </a:r>
            <a:endParaRPr lang="en-US" altLang="en-US" sz="2000" b="0" i="0" u="none" strike="noStrike" kern="1200" cap="none" spc="0" normalizeH="0" baseline="0" noProof="0" dirty="0">
              <a:ln>
                <a:noFill/>
              </a:ln>
              <a:solidFill>
                <a:srgbClr val="131A6D"/>
              </a:solidFill>
              <a:effectLst/>
              <a:uLnTx/>
              <a:uFillTx/>
              <a:latin typeface="Arial"/>
              <a:cs typeface="Arial"/>
            </a:endParaRPr>
          </a:p>
        </p:txBody>
      </p:sp>
      <p:sp>
        <p:nvSpPr>
          <p:cNvPr id="3" name="TextBox 2">
            <a:extLst>
              <a:ext uri="{FF2B5EF4-FFF2-40B4-BE49-F238E27FC236}">
                <a16:creationId xmlns:a16="http://schemas.microsoft.com/office/drawing/2014/main" id="{48BCD8BB-1D3B-4ABD-88CC-C24FCD672536}"/>
              </a:ext>
            </a:extLst>
          </p:cNvPr>
          <p:cNvSpPr txBox="1"/>
          <p:nvPr/>
        </p:nvSpPr>
        <p:spPr>
          <a:xfrm>
            <a:off x="1824990" y="1088997"/>
            <a:ext cx="5494020" cy="861774"/>
          </a:xfrm>
          <a:prstGeom prst="rect">
            <a:avLst/>
          </a:prstGeom>
          <a:noFill/>
        </p:spPr>
        <p:txBody>
          <a:bodyPr wrap="square" rtlCol="0">
            <a:spAutoFit/>
          </a:bodyPr>
          <a:lstStyle/>
          <a:p>
            <a:pPr algn="ctr"/>
            <a:r>
              <a:rPr kumimoji="0" lang="en-US" altLang="en-US" sz="3200" b="1" i="0" u="none" strike="noStrike" kern="1200" cap="none" spc="0" normalizeH="0" baseline="0" noProof="0" dirty="0">
                <a:ln>
                  <a:noFill/>
                </a:ln>
                <a:solidFill>
                  <a:srgbClr val="131A6D"/>
                </a:solidFill>
                <a:uLnTx/>
                <a:uFillTx/>
                <a:latin typeface="Arial" panose="020B0604020202020204" pitchFamily="34" charset="0"/>
                <a:ea typeface="+mn-ea"/>
                <a:cs typeface="+mn-cs"/>
              </a:rPr>
              <a:t>¿</a:t>
            </a:r>
            <a:r>
              <a:rPr kumimoji="0" lang="en-US" altLang="en-US" sz="3200" b="1" i="0" u="none" strike="noStrike" kern="1200" cap="none" spc="0" normalizeH="0" baseline="0" noProof="0" dirty="0" err="1">
                <a:ln>
                  <a:noFill/>
                </a:ln>
                <a:solidFill>
                  <a:srgbClr val="131A6D"/>
                </a:solidFill>
                <a:uLnTx/>
                <a:uFillTx/>
                <a:latin typeface="Arial" panose="020B0604020202020204" pitchFamily="34" charset="0"/>
                <a:ea typeface="+mn-ea"/>
                <a:cs typeface="+mn-cs"/>
              </a:rPr>
              <a:t>Quién</a:t>
            </a:r>
            <a:r>
              <a:rPr kumimoji="0" lang="en-US" altLang="en-US" sz="3200" b="1" i="0" u="none" strike="noStrike" kern="1200" cap="none" spc="0" normalizeH="0" baseline="0" noProof="0" dirty="0">
                <a:ln>
                  <a:noFill/>
                </a:ln>
                <a:solidFill>
                  <a:srgbClr val="131A6D"/>
                </a:solidFill>
                <a:uLnTx/>
                <a:uFillTx/>
                <a:latin typeface="Arial" panose="020B0604020202020204" pitchFamily="34" charset="0"/>
                <a:ea typeface="+mn-ea"/>
                <a:cs typeface="+mn-cs"/>
              </a:rPr>
              <a:t> puede inscribirse?</a:t>
            </a:r>
          </a:p>
          <a:p>
            <a:endParaRPr lang="en-US" dirty="0"/>
          </a:p>
        </p:txBody>
      </p:sp>
      <p:sp>
        <p:nvSpPr>
          <p:cNvPr id="11" name="TextBox 10">
            <a:extLst>
              <a:ext uri="{FF2B5EF4-FFF2-40B4-BE49-F238E27FC236}">
                <a16:creationId xmlns:a16="http://schemas.microsoft.com/office/drawing/2014/main" id="{7DCFB92E-D52C-4077-B4B4-33D09CC88435}"/>
              </a:ext>
            </a:extLst>
          </p:cNvPr>
          <p:cNvSpPr txBox="1"/>
          <p:nvPr/>
        </p:nvSpPr>
        <p:spPr>
          <a:xfrm>
            <a:off x="946792" y="5105400"/>
            <a:ext cx="8077199" cy="1524000"/>
          </a:xfrm>
          <a:prstGeom prst="rect">
            <a:avLst/>
          </a:prstGeom>
          <a:noFill/>
          <a:effectLst/>
        </p:spPr>
        <p:txBody>
          <a:bodyPr wrap="square" lIns="45720" rIns="45720" rtlCol="0" anchor="ctr">
            <a:noAutofit/>
          </a:bodyPr>
          <a:lstStyle/>
          <a:p>
            <a:pPr marL="342900" indent="-342900" eaLnBrk="1" hangingPunct="1">
              <a:buFont typeface="Arial" panose="020B0604020202020204" pitchFamily="34" charset="0"/>
              <a:buChar char="•"/>
              <a:defRPr/>
            </a:pP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NO puede </a:t>
            </a:r>
            <a:r>
              <a:rPr kumimoji="0" lang="en-US" altLang="en-US" sz="2000" b="0" i="0" u="none" strike="noStrike" kern="1200" cap="none" spc="0" normalizeH="0" noProof="0" dirty="0" err="1">
                <a:ln>
                  <a:noFill/>
                </a:ln>
                <a:solidFill>
                  <a:srgbClr val="131A6D"/>
                </a:solidFill>
                <a:effectLst/>
                <a:uLnTx/>
                <a:uFillTx/>
                <a:latin typeface="Arial" panose="020B0604020202020204" pitchFamily="34" charset="0"/>
                <a:ea typeface="+mn-ea"/>
                <a:cs typeface="+mn-cs"/>
              </a:rPr>
              <a:t>tener</a:t>
            </a: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 un plan </a:t>
            </a:r>
            <a:r>
              <a:rPr kumimoji="0" lang="en-US" altLang="en-US" sz="2000" b="0" i="0" u="none" strike="noStrike" kern="1200" cap="none" spc="0" normalizeH="0" noProof="0" dirty="0" err="1">
                <a:ln>
                  <a:noFill/>
                </a:ln>
                <a:solidFill>
                  <a:srgbClr val="131A6D"/>
                </a:solidFill>
                <a:effectLst/>
                <a:uLnTx/>
                <a:uFillTx/>
                <a:latin typeface="Arial" panose="020B0604020202020204" pitchFamily="34" charset="0"/>
                <a:ea typeface="+mn-ea"/>
                <a:cs typeface="+mn-cs"/>
              </a:rPr>
              <a:t>Suplementario</a:t>
            </a: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 de Medicare y un Plan Medicare Advantage al </a:t>
            </a:r>
            <a:r>
              <a:rPr kumimoji="0" lang="en-US" altLang="en-US" sz="2000" b="0" i="0" u="none" strike="noStrike" kern="1200" cap="none" spc="0" normalizeH="0" noProof="0" dirty="0" err="1">
                <a:ln>
                  <a:noFill/>
                </a:ln>
                <a:solidFill>
                  <a:srgbClr val="131A6D"/>
                </a:solidFill>
                <a:effectLst/>
                <a:uLnTx/>
                <a:uFillTx/>
                <a:latin typeface="Arial" panose="020B0604020202020204" pitchFamily="34" charset="0"/>
                <a:ea typeface="+mn-ea"/>
                <a:cs typeface="+mn-cs"/>
              </a:rPr>
              <a:t>mismo</a:t>
            </a: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 </a:t>
            </a:r>
            <a:r>
              <a:rPr kumimoji="0" lang="en-US" altLang="en-US" sz="2000" b="0" i="0" u="none" strike="noStrike" kern="1200" cap="none" spc="0" normalizeH="0" noProof="0" dirty="0" err="1">
                <a:ln>
                  <a:noFill/>
                </a:ln>
                <a:solidFill>
                  <a:srgbClr val="131A6D"/>
                </a:solidFill>
                <a:effectLst/>
                <a:uLnTx/>
                <a:uFillTx/>
                <a:latin typeface="Arial" panose="020B0604020202020204" pitchFamily="34" charset="0"/>
                <a:ea typeface="+mn-ea"/>
                <a:cs typeface="+mn-cs"/>
              </a:rPr>
              <a:t>tiempo</a:t>
            </a:r>
            <a:r>
              <a:rPr kumimoji="0" lang="en-US" altLang="en-US" sz="2000" b="0" i="0" u="none" strike="noStrike" kern="1200" cap="none" spc="0" normalizeH="0" noProof="0" dirty="0">
                <a:ln>
                  <a:noFill/>
                </a:ln>
                <a:solidFill>
                  <a:srgbClr val="131A6D"/>
                </a:solidFill>
                <a:effectLst/>
                <a:uLnTx/>
                <a:uFillTx/>
                <a:latin typeface="Arial" panose="020B0604020202020204" pitchFamily="34" charset="0"/>
                <a:ea typeface="+mn-ea"/>
                <a:cs typeface="+mn-cs"/>
              </a:rPr>
              <a:t>.</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CBBFC8E-E141-41A9-8A94-F1D8FB11A4F0}"/>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A548D194-E769-49B4-94FA-C2F097420736}"/>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CAD140F-6737-4CA6-B639-2B1A7303B82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4" name="Flowchart: Process 13">
              <a:extLst>
                <a:ext uri="{FF2B5EF4-FFF2-40B4-BE49-F238E27FC236}">
                  <a16:creationId xmlns:a16="http://schemas.microsoft.com/office/drawing/2014/main" id="{62B69991-FDFB-4407-82FB-3B258B3C424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5119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F9B03EB9-2EF3-48F9-BAF7-F5F7EBBA38C8}"/>
              </a:ext>
            </a:extLst>
          </p:cNvPr>
          <p:cNvSpPr txBox="1">
            <a:spLocks noChangeArrowheads="1"/>
          </p:cNvSpPr>
          <p:nvPr/>
        </p:nvSpPr>
        <p:spPr bwMode="auto">
          <a:xfrm>
            <a:off x="0" y="859303"/>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pt-BR" sz="3600" b="1" kern="0" dirty="0">
                <a:solidFill>
                  <a:srgbClr val="131A6D"/>
                </a:solidFill>
                <a:cs typeface="Arial" charset="0"/>
              </a:rPr>
              <a:t>Parte D: Cobertura de Medicamentos</a:t>
            </a:r>
            <a:endParaRPr lang="en-US" sz="3200" b="1" kern="0" dirty="0">
              <a:solidFill>
                <a:srgbClr val="131A6D"/>
              </a:solidFill>
              <a:cs typeface="Arial" charset="0"/>
            </a:endParaRPr>
          </a:p>
        </p:txBody>
      </p:sp>
      <p:pic>
        <p:nvPicPr>
          <p:cNvPr id="11" name="Picture 10">
            <a:extLst>
              <a:ext uri="{FF2B5EF4-FFF2-40B4-BE49-F238E27FC236}">
                <a16:creationId xmlns:a16="http://schemas.microsoft.com/office/drawing/2014/main" id="{B1C726E2-9D56-40FB-9494-56C65EF5173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6819"/>
          <a:stretch/>
        </p:blipFill>
        <p:spPr>
          <a:xfrm>
            <a:off x="0" y="1828800"/>
            <a:ext cx="9144000" cy="5029200"/>
          </a:xfrm>
          <a:prstGeom prst="rect">
            <a:avLst/>
          </a:prstGeom>
        </p:spPr>
      </p:pic>
      <p:sp>
        <p:nvSpPr>
          <p:cNvPr id="12" name="Rectangle 11">
            <a:extLst>
              <a:ext uri="{FF2B5EF4-FFF2-40B4-BE49-F238E27FC236}">
                <a16:creationId xmlns:a16="http://schemas.microsoft.com/office/drawing/2014/main" id="{16A1B9AC-AFF7-4E2E-AEB6-A62F79F76E90}"/>
              </a:ext>
            </a:extLst>
          </p:cNvPr>
          <p:cNvSpPr/>
          <p:nvPr/>
        </p:nvSpPr>
        <p:spPr>
          <a:xfrm>
            <a:off x="2667000" y="1828801"/>
            <a:ext cx="6477000" cy="50292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4">
            <a:extLst>
              <a:ext uri="{FF2B5EF4-FFF2-40B4-BE49-F238E27FC236}">
                <a16:creationId xmlns:a16="http://schemas.microsoft.com/office/drawing/2014/main" id="{CACD8429-8F1A-4E7B-9E87-C77725AC7182}"/>
              </a:ext>
            </a:extLst>
          </p:cNvPr>
          <p:cNvSpPr txBox="1">
            <a:spLocks noChangeArrowheads="1"/>
          </p:cNvSpPr>
          <p:nvPr/>
        </p:nvSpPr>
        <p:spPr bwMode="auto">
          <a:xfrm>
            <a:off x="3106271" y="2292459"/>
            <a:ext cx="60198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Ayuda</a:t>
            </a:r>
            <a:r>
              <a:rPr lang="en-US" altLang="en-US" sz="2000" dirty="0">
                <a:solidFill>
                  <a:srgbClr val="131A6D"/>
                </a:solidFill>
              </a:rPr>
              <a:t> a pagar los </a:t>
            </a:r>
            <a:r>
              <a:rPr lang="en-US" altLang="en-US" sz="2000" dirty="0" err="1">
                <a:solidFill>
                  <a:srgbClr val="131A6D"/>
                </a:solidFill>
              </a:rPr>
              <a:t>medicamentos</a:t>
            </a:r>
            <a:r>
              <a:rPr lang="en-US" altLang="en-US" sz="2000" dirty="0">
                <a:solidFill>
                  <a:srgbClr val="131A6D"/>
                </a:solidFill>
              </a:rPr>
              <a:t> </a:t>
            </a:r>
            <a:r>
              <a:rPr lang="en-US" altLang="en-US" sz="2000" dirty="0" err="1">
                <a:solidFill>
                  <a:srgbClr val="131A6D"/>
                </a:solidFill>
              </a:rPr>
              <a:t>recetados</a:t>
            </a:r>
            <a:r>
              <a:rPr lang="en-US" altLang="en-US" sz="2000" dirty="0">
                <a:solidFill>
                  <a:srgbClr val="131A6D"/>
                </a:solidFill>
              </a:rPr>
              <a:t> por los </a:t>
            </a:r>
            <a:r>
              <a:rPr lang="en-US" altLang="en-US" sz="2000" dirty="0" err="1">
                <a:solidFill>
                  <a:srgbClr val="131A6D"/>
                </a:solidFill>
              </a:rPr>
              <a:t>médicos</a:t>
            </a:r>
            <a:r>
              <a:rPr lang="en-US" altLang="en-US" sz="2000" dirty="0">
                <a:solidFill>
                  <a:srgbClr val="131A6D"/>
                </a:solidFill>
              </a:rPr>
              <a:t> para los </a:t>
            </a:r>
            <a:r>
              <a:rPr lang="en-US" altLang="en-US" sz="2000" dirty="0" err="1">
                <a:solidFill>
                  <a:srgbClr val="131A6D"/>
                </a:solidFill>
              </a:rPr>
              <a:t>tratamientos</a:t>
            </a:r>
            <a:r>
              <a:rPr lang="en-US" altLang="en-US" sz="2000" dirty="0">
                <a:solidFill>
                  <a:srgbClr val="131A6D"/>
                </a:solidFill>
              </a:rPr>
              <a:t>.</a:t>
            </a:r>
          </a:p>
          <a:p>
            <a:pPr marL="342900" indent="-342900" eaLnBrk="1" hangingPunct="1">
              <a:spcBef>
                <a:spcPct val="50000"/>
              </a:spcBef>
              <a:buClrTx/>
              <a:buSzTx/>
              <a:buFont typeface="Arial" panose="020B0604020202020204" pitchFamily="34" charset="0"/>
              <a:buChar char="•"/>
            </a:pPr>
            <a:r>
              <a:rPr lang="es-ES" altLang="en-US" sz="2000" dirty="0">
                <a:solidFill>
                  <a:srgbClr val="131A6D"/>
                </a:solidFill>
              </a:rPr>
              <a:t>Estos planes (a veces llamados "PDP") agregan la cobertura de medicamentos a Medicare Original. </a:t>
            </a:r>
            <a:endParaRPr lang="en-US" altLang="en-US" sz="2000" dirty="0">
              <a:solidFill>
                <a:srgbClr val="131A6D"/>
              </a:solidFill>
            </a:endParaRPr>
          </a:p>
        </p:txBody>
      </p:sp>
      <p:sp>
        <p:nvSpPr>
          <p:cNvPr id="2" name="TextBox 1">
            <a:extLst>
              <a:ext uri="{FF2B5EF4-FFF2-40B4-BE49-F238E27FC236}">
                <a16:creationId xmlns:a16="http://schemas.microsoft.com/office/drawing/2014/main" id="{0770561E-C593-41F3-879A-A3D7A9BF24C1}"/>
              </a:ext>
            </a:extLst>
          </p:cNvPr>
          <p:cNvSpPr txBox="1"/>
          <p:nvPr/>
        </p:nvSpPr>
        <p:spPr>
          <a:xfrm>
            <a:off x="3106271" y="4077563"/>
            <a:ext cx="6019800"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solidFill>
                  <a:srgbClr val="131A6D"/>
                </a:solidFill>
              </a:rPr>
              <a:t>Autorizados</a:t>
            </a:r>
            <a:r>
              <a:rPr lang="en-US" sz="2000" dirty="0">
                <a:solidFill>
                  <a:srgbClr val="131A6D"/>
                </a:solidFill>
              </a:rPr>
              <a:t> por Medicare y </a:t>
            </a:r>
            <a:r>
              <a:rPr lang="en-US" sz="2000" dirty="0" err="1">
                <a:solidFill>
                  <a:srgbClr val="131A6D"/>
                </a:solidFill>
              </a:rPr>
              <a:t>ofrecidos</a:t>
            </a:r>
            <a:r>
              <a:rPr lang="en-US" sz="2000" dirty="0">
                <a:solidFill>
                  <a:srgbClr val="131A6D"/>
                </a:solidFill>
              </a:rPr>
              <a:t> por </a:t>
            </a:r>
            <a:r>
              <a:rPr lang="en-US" sz="2000" dirty="0" err="1">
                <a:solidFill>
                  <a:srgbClr val="131A6D"/>
                </a:solidFill>
              </a:rPr>
              <a:t>empresas</a:t>
            </a:r>
            <a:r>
              <a:rPr lang="en-US" sz="2000" dirty="0">
                <a:solidFill>
                  <a:srgbClr val="131A6D"/>
                </a:solidFill>
              </a:rPr>
              <a:t> </a:t>
            </a:r>
            <a:r>
              <a:rPr lang="en-US" sz="2000" dirty="0" err="1">
                <a:solidFill>
                  <a:srgbClr val="131A6D"/>
                </a:solidFill>
              </a:rPr>
              <a:t>privadas</a:t>
            </a:r>
            <a:r>
              <a:rPr lang="en-US" sz="2000" dirty="0">
                <a:solidFill>
                  <a:srgbClr val="131A6D"/>
                </a:solidFill>
              </a:rPr>
              <a:t>.</a:t>
            </a:r>
          </a:p>
          <a:p>
            <a:pPr marL="285750" indent="-285750">
              <a:buFont typeface="Arial" panose="020B0604020202020204" pitchFamily="34" charset="0"/>
              <a:buChar char="•"/>
            </a:pPr>
            <a:endParaRPr lang="en-US" sz="2000" dirty="0">
              <a:solidFill>
                <a:srgbClr val="131A6D"/>
              </a:solidFill>
            </a:endParaRPr>
          </a:p>
          <a:p>
            <a:pPr marL="285750" indent="-285750">
              <a:buFont typeface="Arial" panose="020B0604020202020204" pitchFamily="34" charset="0"/>
              <a:buChar char="•"/>
            </a:pPr>
            <a:r>
              <a:rPr lang="en-US" sz="2000" dirty="0">
                <a:solidFill>
                  <a:srgbClr val="131A6D"/>
                </a:solidFill>
              </a:rPr>
              <a:t>Los planes </a:t>
            </a:r>
            <a:r>
              <a:rPr lang="en-US" sz="2000" dirty="0" err="1">
                <a:solidFill>
                  <a:srgbClr val="131A6D"/>
                </a:solidFill>
              </a:rPr>
              <a:t>cambian</a:t>
            </a:r>
            <a:r>
              <a:rPr lang="en-US" sz="2000" dirty="0">
                <a:solidFill>
                  <a:srgbClr val="131A6D"/>
                </a:solidFill>
              </a:rPr>
              <a:t> </a:t>
            </a:r>
            <a:r>
              <a:rPr lang="en-US" sz="2000" dirty="0" err="1">
                <a:solidFill>
                  <a:srgbClr val="131A6D"/>
                </a:solidFill>
              </a:rPr>
              <a:t>cada</a:t>
            </a:r>
            <a:r>
              <a:rPr lang="en-US" sz="2000" dirty="0">
                <a:solidFill>
                  <a:srgbClr val="131A6D"/>
                </a:solidFill>
              </a:rPr>
              <a:t> </a:t>
            </a:r>
            <a:r>
              <a:rPr lang="en-US" sz="2000" dirty="0" err="1">
                <a:solidFill>
                  <a:srgbClr val="131A6D"/>
                </a:solidFill>
              </a:rPr>
              <a:t>año</a:t>
            </a:r>
            <a:r>
              <a:rPr lang="en-US" sz="2000" dirty="0">
                <a:solidFill>
                  <a:srgbClr val="131A6D"/>
                </a:solidFill>
              </a:rPr>
              <a:t>.</a:t>
            </a:r>
          </a:p>
          <a:p>
            <a:pPr marL="285750" indent="-285750">
              <a:buFont typeface="Arial" panose="020B0604020202020204" pitchFamily="34" charset="0"/>
              <a:buChar char="•"/>
            </a:pPr>
            <a:endParaRPr lang="en-US" sz="2000" dirty="0">
              <a:solidFill>
                <a:srgbClr val="131A6D"/>
              </a:solidFill>
            </a:endParaRPr>
          </a:p>
          <a:p>
            <a:pPr marL="285750" indent="-285750">
              <a:buFont typeface="Arial" panose="020B0604020202020204" pitchFamily="34" charset="0"/>
              <a:buChar char="•"/>
            </a:pPr>
            <a:r>
              <a:rPr lang="en-US" sz="2000" dirty="0">
                <a:solidFill>
                  <a:srgbClr val="131A6D"/>
                </a:solidFill>
              </a:rPr>
              <a:t>Pueden ser </a:t>
            </a:r>
            <a:r>
              <a:rPr lang="en-US" sz="2000" dirty="0" err="1">
                <a:solidFill>
                  <a:srgbClr val="131A6D"/>
                </a:solidFill>
              </a:rPr>
              <a:t>independientes</a:t>
            </a:r>
            <a:r>
              <a:rPr lang="en-US" sz="2000" dirty="0">
                <a:solidFill>
                  <a:srgbClr val="131A6D"/>
                </a:solidFill>
              </a:rPr>
              <a:t> (PDP) o </a:t>
            </a:r>
            <a:r>
              <a:rPr lang="en-US" sz="2000" dirty="0" err="1">
                <a:solidFill>
                  <a:srgbClr val="131A6D"/>
                </a:solidFill>
              </a:rPr>
              <a:t>combinados</a:t>
            </a:r>
            <a:r>
              <a:rPr lang="en-US" sz="2000" dirty="0">
                <a:solidFill>
                  <a:srgbClr val="131A6D"/>
                </a:solidFill>
              </a:rPr>
              <a:t> con Medicare Advantage (MAPD)</a:t>
            </a:r>
          </a:p>
        </p:txBody>
      </p:sp>
      <p:grpSp>
        <p:nvGrpSpPr>
          <p:cNvPr id="13" name="Group 12">
            <a:extLst>
              <a:ext uri="{FF2B5EF4-FFF2-40B4-BE49-F238E27FC236}">
                <a16:creationId xmlns:a16="http://schemas.microsoft.com/office/drawing/2014/main" id="{C79FDC16-B633-40FB-BDAA-A50150B0C8D4}"/>
              </a:ext>
            </a:extLst>
          </p:cNvPr>
          <p:cNvGrpSpPr/>
          <p:nvPr/>
        </p:nvGrpSpPr>
        <p:grpSpPr>
          <a:xfrm>
            <a:off x="0" y="145906"/>
            <a:ext cx="9143999" cy="390703"/>
            <a:chOff x="0" y="145906"/>
            <a:chExt cx="9143999" cy="390703"/>
          </a:xfrm>
        </p:grpSpPr>
        <p:sp>
          <p:nvSpPr>
            <p:cNvPr id="14" name="Flowchart: Process 13">
              <a:extLst>
                <a:ext uri="{FF2B5EF4-FFF2-40B4-BE49-F238E27FC236}">
                  <a16:creationId xmlns:a16="http://schemas.microsoft.com/office/drawing/2014/main" id="{4849207C-64EE-4F8C-8802-9C3CBB6F184C}"/>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1B472FF-A173-482D-B2BF-E7B40206FD2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6" name="Flowchart: Process 15">
              <a:extLst>
                <a:ext uri="{FF2B5EF4-FFF2-40B4-BE49-F238E27FC236}">
                  <a16:creationId xmlns:a16="http://schemas.microsoft.com/office/drawing/2014/main" id="{235642F6-A6B1-4064-B56A-8217C78F31F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5496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F76D5CA0-B384-43BC-856F-4CE26D8802FB}"/>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Parte D: </a:t>
            </a:r>
            <a:r>
              <a:rPr lang="en-US" sz="3200" b="1" kern="0" dirty="0" err="1">
                <a:solidFill>
                  <a:srgbClr val="131A6D"/>
                </a:solidFill>
                <a:cs typeface="Arial" charset="0"/>
              </a:rPr>
              <a:t>Elegibilidad</a:t>
            </a:r>
            <a:r>
              <a:rPr lang="en-US" sz="3200" b="1" kern="0" dirty="0">
                <a:solidFill>
                  <a:srgbClr val="131A6D"/>
                </a:solidFill>
                <a:cs typeface="Arial" charset="0"/>
              </a:rPr>
              <a:t> </a:t>
            </a:r>
          </a:p>
        </p:txBody>
      </p:sp>
      <p:sp>
        <p:nvSpPr>
          <p:cNvPr id="10" name="TextBox 9">
            <a:extLst>
              <a:ext uri="{FF2B5EF4-FFF2-40B4-BE49-F238E27FC236}">
                <a16:creationId xmlns:a16="http://schemas.microsoft.com/office/drawing/2014/main" id="{2099DEAE-5E4E-49CC-BF02-72334EE91940}"/>
              </a:ext>
            </a:extLst>
          </p:cNvPr>
          <p:cNvSpPr txBox="1"/>
          <p:nvPr/>
        </p:nvSpPr>
        <p:spPr>
          <a:xfrm>
            <a:off x="891209" y="4239684"/>
            <a:ext cx="7361582" cy="2343655"/>
          </a:xfrm>
          <a:prstGeom prst="rect">
            <a:avLst/>
          </a:prstGeom>
          <a:noFill/>
        </p:spPr>
        <p:txBody>
          <a:bodyPr wrap="square" rtlCol="0">
            <a:spAutoFit/>
          </a:bodyPr>
          <a:lstStyle/>
          <a:p>
            <a:pPr marL="342900" indent="-342900" eaLnBrk="1" hangingPunct="1">
              <a:lnSpc>
                <a:spcPct val="150000"/>
              </a:lnSpc>
              <a:spcBef>
                <a:spcPts val="1200"/>
              </a:spcBef>
              <a:buFont typeface="Arial" panose="020B0604020202020204" pitchFamily="34" charset="0"/>
              <a:buChar char="•"/>
              <a:defRPr/>
            </a:pPr>
            <a:r>
              <a:rPr lang="en-US" altLang="en-US" sz="2000" dirty="0" err="1">
                <a:solidFill>
                  <a:srgbClr val="131A6D"/>
                </a:solidFill>
              </a:rPr>
              <a:t>Debe</a:t>
            </a:r>
            <a:r>
              <a:rPr lang="en-US" altLang="en-US" sz="2000" dirty="0">
                <a:solidFill>
                  <a:srgbClr val="131A6D"/>
                </a:solidFill>
              </a:rPr>
              <a:t> </a:t>
            </a:r>
            <a:r>
              <a:rPr lang="en-US" altLang="en-US" sz="2000" dirty="0" err="1">
                <a:solidFill>
                  <a:srgbClr val="131A6D"/>
                </a:solidFill>
              </a:rPr>
              <a:t>tener</a:t>
            </a:r>
            <a:r>
              <a:rPr lang="en-US" altLang="en-US" sz="2000" dirty="0">
                <a:solidFill>
                  <a:srgbClr val="131A6D"/>
                </a:solidFill>
              </a:rPr>
              <a:t> Parte A y/o la Parte B de Medicare</a:t>
            </a:r>
          </a:p>
          <a:p>
            <a:pPr marL="342900" indent="-342900" eaLnBrk="1" hangingPunct="1">
              <a:lnSpc>
                <a:spcPct val="150000"/>
              </a:lnSpc>
              <a:spcBef>
                <a:spcPts val="1200"/>
              </a:spcBef>
              <a:buFont typeface="Arial" panose="020B0604020202020204" pitchFamily="34" charset="0"/>
              <a:buChar char="•"/>
              <a:defRPr/>
            </a:pPr>
            <a:r>
              <a:rPr lang="en-US" altLang="en-US" sz="2000" dirty="0" err="1">
                <a:solidFill>
                  <a:srgbClr val="131A6D"/>
                </a:solidFill>
              </a:rPr>
              <a:t>Debe</a:t>
            </a:r>
            <a:r>
              <a:rPr lang="en-US" altLang="en-US" sz="2000" dirty="0">
                <a:solidFill>
                  <a:srgbClr val="131A6D"/>
                </a:solidFill>
              </a:rPr>
              <a:t> </a:t>
            </a:r>
            <a:r>
              <a:rPr lang="en-US" altLang="en-US" sz="2000" dirty="0" err="1">
                <a:solidFill>
                  <a:srgbClr val="131A6D"/>
                </a:solidFill>
              </a:rPr>
              <a:t>vivir</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el </a:t>
            </a:r>
            <a:r>
              <a:rPr lang="es-ES" sz="2000" b="0" i="0" u="none" strike="noStrike" dirty="0">
                <a:solidFill>
                  <a:srgbClr val="000000"/>
                </a:solidFill>
                <a:effectLst/>
                <a:latin typeface="Arial" panose="020B0604020202020204" pitchFamily="34" charset="0"/>
              </a:rPr>
              <a:t>á</a:t>
            </a:r>
            <a:r>
              <a:rPr lang="en-US" altLang="en-US" sz="2000" dirty="0">
                <a:solidFill>
                  <a:srgbClr val="131A6D"/>
                </a:solidFill>
              </a:rPr>
              <a:t>rea de </a:t>
            </a:r>
            <a:r>
              <a:rPr lang="en-US" altLang="en-US" sz="2000" dirty="0" err="1">
                <a:solidFill>
                  <a:srgbClr val="131A6D"/>
                </a:solidFill>
              </a:rPr>
              <a:t>servicio</a:t>
            </a:r>
            <a:r>
              <a:rPr lang="en-US" altLang="en-US" sz="2000" dirty="0">
                <a:solidFill>
                  <a:srgbClr val="131A6D"/>
                </a:solidFill>
              </a:rPr>
              <a:t> de los planes</a:t>
            </a:r>
          </a:p>
          <a:p>
            <a:pPr marL="342900" indent="-342900" eaLnBrk="1" hangingPunct="1">
              <a:lnSpc>
                <a:spcPct val="150000"/>
              </a:lnSpc>
              <a:spcBef>
                <a:spcPts val="1200"/>
              </a:spcBef>
              <a:buFont typeface="Arial" panose="020B0604020202020204" pitchFamily="34" charset="0"/>
              <a:buChar char="•"/>
              <a:defRPr/>
            </a:pPr>
            <a:r>
              <a:rPr lang="en-US" altLang="en-US" sz="2000" dirty="0" err="1">
                <a:solidFill>
                  <a:srgbClr val="131A6D"/>
                </a:solidFill>
              </a:rPr>
              <a:t>Deber</a:t>
            </a:r>
            <a:r>
              <a:rPr lang="en-US" altLang="en-US" sz="2000" dirty="0">
                <a:solidFill>
                  <a:srgbClr val="131A6D"/>
                </a:solidFill>
              </a:rPr>
              <a:t> </a:t>
            </a:r>
            <a:r>
              <a:rPr lang="en-US" altLang="en-US" sz="2000" dirty="0" err="1">
                <a:solidFill>
                  <a:srgbClr val="131A6D"/>
                </a:solidFill>
              </a:rPr>
              <a:t>estar</a:t>
            </a:r>
            <a:r>
              <a:rPr lang="en-US" altLang="en-US" sz="2000" dirty="0">
                <a:solidFill>
                  <a:srgbClr val="131A6D"/>
                </a:solidFill>
              </a:rPr>
              <a:t> </a:t>
            </a:r>
            <a:r>
              <a:rPr lang="en-US" altLang="en-US" sz="2000" dirty="0" err="1">
                <a:solidFill>
                  <a:srgbClr val="131A6D"/>
                </a:solidFill>
              </a:rPr>
              <a:t>inscrito</a:t>
            </a:r>
            <a:r>
              <a:rPr lang="en-US" altLang="en-US" sz="2000" dirty="0">
                <a:solidFill>
                  <a:srgbClr val="131A6D"/>
                </a:solidFill>
              </a:rPr>
              <a:t> </a:t>
            </a:r>
            <a:r>
              <a:rPr lang="en-US" altLang="en-US" sz="2000" dirty="0" err="1">
                <a:solidFill>
                  <a:srgbClr val="131A6D"/>
                </a:solidFill>
              </a:rPr>
              <a:t>en</a:t>
            </a:r>
            <a:r>
              <a:rPr lang="en-US" altLang="en-US" sz="2000" dirty="0">
                <a:solidFill>
                  <a:srgbClr val="131A6D"/>
                </a:solidFill>
              </a:rPr>
              <a:t> un plan para </a:t>
            </a:r>
            <a:r>
              <a:rPr lang="en-US" altLang="en-US" sz="2000" dirty="0" err="1">
                <a:solidFill>
                  <a:srgbClr val="131A6D"/>
                </a:solidFill>
              </a:rPr>
              <a:t>obtener</a:t>
            </a:r>
            <a:r>
              <a:rPr lang="en-US" altLang="en-US" sz="2000" dirty="0">
                <a:solidFill>
                  <a:srgbClr val="131A6D"/>
                </a:solidFill>
              </a:rPr>
              <a:t> </a:t>
            </a:r>
            <a:r>
              <a:rPr lang="en-US" altLang="en-US" sz="2000" dirty="0" err="1">
                <a:solidFill>
                  <a:srgbClr val="131A6D"/>
                </a:solidFill>
              </a:rPr>
              <a:t>cobertura</a:t>
            </a:r>
            <a:endParaRPr lang="en-US" altLang="en-US" sz="2000" dirty="0">
              <a:solidFill>
                <a:srgbClr val="131A6D"/>
              </a:solidFill>
            </a:endParaRPr>
          </a:p>
          <a:p>
            <a:pPr marL="342900" indent="-342900" eaLnBrk="1" hangingPunct="1">
              <a:lnSpc>
                <a:spcPct val="150000"/>
              </a:lnSpc>
              <a:spcBef>
                <a:spcPts val="1200"/>
              </a:spcBef>
              <a:buFont typeface="Arial" panose="020B0604020202020204" pitchFamily="34" charset="0"/>
              <a:buChar char="•"/>
              <a:defRPr/>
            </a:pPr>
            <a:r>
              <a:rPr lang="en-US" altLang="en-US" sz="2000" dirty="0">
                <a:solidFill>
                  <a:srgbClr val="131A6D"/>
                </a:solidFill>
              </a:rPr>
              <a:t>No puede </a:t>
            </a:r>
            <a:r>
              <a:rPr lang="en-US" altLang="en-US" sz="2000" dirty="0" err="1">
                <a:solidFill>
                  <a:srgbClr val="131A6D"/>
                </a:solidFill>
              </a:rPr>
              <a:t>vivir</a:t>
            </a:r>
            <a:r>
              <a:rPr lang="en-US" altLang="en-US" sz="2000" dirty="0">
                <a:solidFill>
                  <a:srgbClr val="131A6D"/>
                </a:solidFill>
              </a:rPr>
              <a:t> </a:t>
            </a:r>
            <a:r>
              <a:rPr lang="en-US" altLang="en-US" sz="2000" dirty="0" err="1">
                <a:solidFill>
                  <a:srgbClr val="131A6D"/>
                </a:solidFill>
              </a:rPr>
              <a:t>fuera</a:t>
            </a:r>
            <a:r>
              <a:rPr lang="en-US" altLang="en-US" sz="2000" dirty="0">
                <a:solidFill>
                  <a:srgbClr val="131A6D"/>
                </a:solidFill>
              </a:rPr>
              <a:t> de </a:t>
            </a:r>
            <a:r>
              <a:rPr lang="en-US" altLang="en-US" sz="2000" dirty="0" err="1">
                <a:solidFill>
                  <a:srgbClr val="131A6D"/>
                </a:solidFill>
              </a:rPr>
              <a:t>Estados</a:t>
            </a:r>
            <a:r>
              <a:rPr lang="en-US" altLang="en-US" sz="2000" dirty="0">
                <a:solidFill>
                  <a:srgbClr val="131A6D"/>
                </a:solidFill>
              </a:rPr>
              <a:t> Unidos ni </a:t>
            </a:r>
            <a:r>
              <a:rPr lang="en-US" altLang="en-US" sz="2000" dirty="0" err="1">
                <a:solidFill>
                  <a:srgbClr val="131A6D"/>
                </a:solidFill>
              </a:rPr>
              <a:t>estar</a:t>
            </a:r>
            <a:r>
              <a:rPr lang="en-US" altLang="en-US" sz="2000" dirty="0">
                <a:solidFill>
                  <a:srgbClr val="131A6D"/>
                </a:solidFill>
              </a:rPr>
              <a:t> </a:t>
            </a:r>
            <a:r>
              <a:rPr lang="en-US" altLang="en-US" sz="2000" dirty="0" err="1">
                <a:solidFill>
                  <a:srgbClr val="131A6D"/>
                </a:solidFill>
              </a:rPr>
              <a:t>encarcelado</a:t>
            </a:r>
            <a:endParaRPr lang="en-US" altLang="en-US" sz="2000" dirty="0">
              <a:solidFill>
                <a:srgbClr val="131A6D"/>
              </a:solidFill>
            </a:endParaRPr>
          </a:p>
        </p:txBody>
      </p:sp>
      <p:pic>
        <p:nvPicPr>
          <p:cNvPr id="3" name="Picture 2" descr="A picture containing text, stationary, writing implement, pen&#10;&#10;Description automatically generated">
            <a:extLst>
              <a:ext uri="{FF2B5EF4-FFF2-40B4-BE49-F238E27FC236}">
                <a16:creationId xmlns:a16="http://schemas.microsoft.com/office/drawing/2014/main" id="{88DA60CC-01C0-4133-875A-E8188ABEF6F3}"/>
              </a:ext>
            </a:extLst>
          </p:cNvPr>
          <p:cNvPicPr>
            <a:picLocks noChangeAspect="1"/>
          </p:cNvPicPr>
          <p:nvPr/>
        </p:nvPicPr>
        <p:blipFill rotWithShape="1">
          <a:blip r:embed="rId3">
            <a:extLst>
              <a:ext uri="{28A0092B-C50C-407E-A947-70E740481C1C}">
                <a14:useLocalDpi xmlns:a14="http://schemas.microsoft.com/office/drawing/2010/main" val="0"/>
              </a:ext>
            </a:extLst>
          </a:blip>
          <a:srcRect t="25349" b="8807"/>
          <a:stretch/>
        </p:blipFill>
        <p:spPr>
          <a:xfrm>
            <a:off x="2209800" y="1905000"/>
            <a:ext cx="4724400" cy="2073834"/>
          </a:xfrm>
          <a:prstGeom prst="rect">
            <a:avLst/>
          </a:prstGeom>
        </p:spPr>
      </p:pic>
      <p:grpSp>
        <p:nvGrpSpPr>
          <p:cNvPr id="9" name="Group 8">
            <a:extLst>
              <a:ext uri="{FF2B5EF4-FFF2-40B4-BE49-F238E27FC236}">
                <a16:creationId xmlns:a16="http://schemas.microsoft.com/office/drawing/2014/main" id="{ED3DF0F6-F0FA-4F94-A425-FA4BF42EB80F}"/>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5B8CFF11-738A-4C06-842F-63FE523F15C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EABA53A-FA79-4436-95D1-6B8F2FAD9119}"/>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3" name="Flowchart: Process 12">
              <a:extLst>
                <a:ext uri="{FF2B5EF4-FFF2-40B4-BE49-F238E27FC236}">
                  <a16:creationId xmlns:a16="http://schemas.microsoft.com/office/drawing/2014/main" id="{432D0628-8F98-4EE6-9CEC-0CB6C429966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1684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A5F3F734-8CAB-4207-A6E4-E3F9B6D2BB03}"/>
              </a:ext>
            </a:extLst>
          </p:cNvPr>
          <p:cNvSpPr txBox="1">
            <a:spLocks noChangeArrowheads="1"/>
          </p:cNvSpPr>
          <p:nvPr/>
        </p:nvSpPr>
        <p:spPr bwMode="auto">
          <a:xfrm>
            <a:off x="0" y="92467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Parte D: Prima</a:t>
            </a:r>
          </a:p>
        </p:txBody>
      </p:sp>
      <p:sp>
        <p:nvSpPr>
          <p:cNvPr id="3" name="TextBox 2">
            <a:extLst>
              <a:ext uri="{FF2B5EF4-FFF2-40B4-BE49-F238E27FC236}">
                <a16:creationId xmlns:a16="http://schemas.microsoft.com/office/drawing/2014/main" id="{6A05F430-8962-49FD-B091-B8E59F7520DE}"/>
              </a:ext>
            </a:extLst>
          </p:cNvPr>
          <p:cNvSpPr txBox="1"/>
          <p:nvPr/>
        </p:nvSpPr>
        <p:spPr>
          <a:xfrm>
            <a:off x="457200" y="1657393"/>
            <a:ext cx="8382000" cy="5093702"/>
          </a:xfrm>
          <a:prstGeom prst="rect">
            <a:avLst/>
          </a:prstGeom>
          <a:noFill/>
        </p:spPr>
        <p:txBody>
          <a:bodyPr wrap="square" lIns="91440" tIns="45720" rIns="91440" bIns="45720" rtlCol="0" anchor="t">
            <a:spAutoFit/>
          </a:bodyPr>
          <a:lstStyle/>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s-ES" altLang="en-US" sz="2000" b="1" i="0" u="none" strike="noStrike" kern="1200" cap="none" spc="0" normalizeH="0" baseline="0" noProof="0" dirty="0">
                <a:ln>
                  <a:noFill/>
                </a:ln>
                <a:solidFill>
                  <a:srgbClr val="131A6D"/>
                </a:solidFill>
                <a:effectLst/>
                <a:uLnTx/>
                <a:uFillTx/>
                <a:latin typeface="Arial"/>
                <a:cs typeface="Arial"/>
              </a:rPr>
              <a:t>La prima varía según el plan</a:t>
            </a: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endPar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342900" marR="0" lvl="0" indent="-342900" algn="l" defTabSz="914400" rtl="0" eaLnBrk="1" fontAlgn="base" latinLnBrk="0" hangingPunct="1">
              <a:lnSpc>
                <a:spcPct val="100000"/>
              </a:lnSpc>
              <a:spcBef>
                <a:spcPts val="200"/>
              </a:spcBef>
              <a:spcAft>
                <a:spcPct val="0"/>
              </a:spcAft>
              <a:buClrTx/>
              <a:buSzTx/>
              <a:buFont typeface="Arial" panose="020B0604020202020204" pitchFamily="34" charset="0"/>
              <a:buChar char="•"/>
              <a:tabLst/>
              <a:defRPr/>
            </a:pPr>
            <a:r>
              <a:rPr kumimoji="0" lang="es-ES" altLang="en-US" sz="2000" b="1" i="0" u="none" strike="noStrike" kern="1200" cap="none" spc="0" normalizeH="0" baseline="0" noProof="0" dirty="0">
                <a:ln>
                  <a:noFill/>
                </a:ln>
                <a:solidFill>
                  <a:srgbClr val="131A6D"/>
                </a:solidFill>
                <a:effectLst/>
                <a:uLnTx/>
                <a:uFillTx/>
                <a:latin typeface="Arial"/>
                <a:cs typeface="Arial"/>
              </a:rPr>
              <a:t>Prima más elevada para los niveles de ingresos más elevados</a:t>
            </a:r>
            <a:r>
              <a:rPr lang="en-US" altLang="en-US" sz="2000" dirty="0">
                <a:solidFill>
                  <a:srgbClr val="131A6D"/>
                </a:solidFill>
                <a:latin typeface="Arial"/>
                <a:cs typeface="Arial"/>
              </a:rPr>
              <a:t> </a:t>
            </a:r>
            <a:r>
              <a:rPr kumimoji="0" lang="es-ES" altLang="en-US" sz="2000" b="0" i="0" u="none" strike="noStrike" kern="1200" cap="none" spc="0" normalizeH="0" baseline="0" noProof="0" dirty="0">
                <a:ln>
                  <a:noFill/>
                </a:ln>
                <a:solidFill>
                  <a:srgbClr val="131A6D"/>
                </a:solidFill>
                <a:effectLst/>
                <a:uLnTx/>
                <a:uFillTx/>
                <a:latin typeface="Arial"/>
                <a:cs typeface="Arial"/>
              </a:rPr>
              <a:t>Los mismos límites utilizados para calcular los ajustes de la prima de la Parte B relacionados con los ingresos - </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Prima m</a:t>
            </a:r>
            <a:r>
              <a:rPr kumimoji="0" lang="es-ES" altLang="en-US" sz="2000" b="1" i="0" u="none" strike="noStrike" kern="1200" cap="none" spc="0" normalizeH="0" baseline="0" noProof="0" dirty="0" err="1">
                <a:ln>
                  <a:noFill/>
                </a:ln>
                <a:solidFill>
                  <a:srgbClr val="131A6D"/>
                </a:solidFill>
                <a:effectLst/>
                <a:uLnTx/>
                <a:uFillTx/>
                <a:latin typeface="Arial"/>
                <a:cs typeface="Arial"/>
              </a:rPr>
              <a:t>ás</a:t>
            </a:r>
            <a:r>
              <a:rPr kumimoji="0" lang="es-ES" altLang="en-US" sz="2000" b="1" i="0" u="none" strike="noStrike" kern="1200" cap="none" spc="0" normalizeH="0" baseline="0" noProof="0" dirty="0">
                <a:ln>
                  <a:noFill/>
                </a:ln>
                <a:solidFill>
                  <a:srgbClr val="131A6D"/>
                </a:solidFill>
                <a:effectLst/>
                <a:uLnTx/>
                <a:uFillTx/>
                <a:latin typeface="Arial"/>
                <a:cs typeface="Arial"/>
              </a:rPr>
              <a:t> elevada si espera su inscripción </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s-ES" altLang="en-US" sz="2000" b="0" i="0" u="none" strike="noStrike" kern="1200" cap="none" spc="0" normalizeH="0" baseline="0" noProof="0" dirty="0">
                <a:ln>
                  <a:noFill/>
                </a:ln>
                <a:solidFill>
                  <a:srgbClr val="131A6D"/>
                </a:solidFill>
                <a:effectLst/>
                <a:uLnTx/>
                <a:uFillTx/>
                <a:latin typeface="Arial"/>
                <a:cs typeface="Arial"/>
              </a:rPr>
              <a:t>1% adicional de la prima básica del beneficiario</a:t>
            </a:r>
          </a:p>
          <a:p>
            <a:pPr marL="0" marR="0" lvl="0" indent="0" algn="l" defTabSz="914400" rtl="0" eaLnBrk="1" fontAlgn="base" latinLnBrk="0" hangingPunct="1">
              <a:lnSpc>
                <a:spcPct val="100000"/>
              </a:lnSpc>
              <a:spcBef>
                <a:spcPts val="2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Prima mensual del </a:t>
            </a:r>
            <a:r>
              <a:rPr kumimoji="0" lang="en-US" altLang="en-US" sz="2000" b="0" i="0" u="none" strike="noStrike" kern="1200" cap="none" spc="0" normalizeH="0" baseline="0" noProof="0" dirty="0" err="1">
                <a:ln>
                  <a:noFill/>
                </a:ln>
                <a:solidFill>
                  <a:srgbClr val="131A6D"/>
                </a:solidFill>
                <a:effectLst/>
                <a:uLnTx/>
                <a:uFillTx/>
                <a:latin typeface="Arial"/>
                <a:cs typeface="Arial"/>
              </a:rPr>
              <a:t>beneficiario</a:t>
            </a:r>
            <a:r>
              <a:rPr kumimoji="0" lang="en-US" altLang="en-US" sz="2000" b="0" i="0" u="none" strike="noStrike" kern="1200" cap="none" spc="0" normalizeH="0" baseline="0" noProof="0" dirty="0">
                <a:ln>
                  <a:noFill/>
                </a:ln>
                <a:solidFill>
                  <a:srgbClr val="131A6D"/>
                </a:solidFill>
                <a:effectLst/>
                <a:uLnTx/>
                <a:uFillTx/>
                <a:latin typeface="Arial"/>
                <a:cs typeface="Arial"/>
              </a:rPr>
              <a:t> de base </a:t>
            </a:r>
            <a:r>
              <a:rPr kumimoji="0" lang="en-US" altLang="en-US" sz="2000" b="0" i="0" u="none" strike="noStrike" kern="1200" cap="none" spc="0" normalizeH="0" baseline="0" noProof="0" dirty="0" err="1">
                <a:ln>
                  <a:noFill/>
                </a:ln>
                <a:solidFill>
                  <a:srgbClr val="131A6D"/>
                </a:solidFill>
                <a:effectLst/>
                <a:uLnTx/>
                <a:uFillTx/>
                <a:latin typeface="Arial"/>
                <a:cs typeface="Arial"/>
              </a:rPr>
              <a:t>nacional</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lang="en-US" altLang="en-US" sz="2000" b="1" dirty="0">
                <a:solidFill>
                  <a:srgbClr val="FF0000"/>
                </a:solidFill>
                <a:latin typeface="Arial"/>
                <a:cs typeface="Arial"/>
              </a:rPr>
              <a:t>2025</a:t>
            </a:r>
            <a:r>
              <a:rPr kumimoji="0" lang="en-US" altLang="en-US" sz="2000" b="0" i="0" u="none" strike="noStrike" kern="1200" cap="none" spc="0" normalizeH="0" baseline="0" noProof="0" dirty="0">
                <a:ln>
                  <a:noFill/>
                </a:ln>
                <a:solidFill>
                  <a:srgbClr val="131A6D"/>
                </a:solidFill>
                <a:effectLst/>
                <a:uLnTx/>
                <a:uFillTx/>
                <a:latin typeface="Arial"/>
                <a:cs typeface="Arial"/>
              </a:rPr>
              <a:t>:</a:t>
            </a:r>
            <a:r>
              <a:rPr lang="en-US" altLang="en-US" sz="2000" dirty="0">
                <a:solidFill>
                  <a:srgbClr val="131A6D"/>
                </a:solidFill>
                <a:latin typeface="Arial"/>
                <a:cs typeface="Arial"/>
              </a:rPr>
              <a:t> </a:t>
            </a:r>
            <a:r>
              <a:rPr kumimoji="0" lang="en-US" altLang="en-US" sz="2000" b="0" i="0" u="none" strike="noStrike" kern="1200" cap="none" spc="0" normalizeH="0" baseline="0" noProof="0" dirty="0">
                <a:ln>
                  <a:noFill/>
                </a:ln>
                <a:solidFill>
                  <a:srgbClr val="131A6D"/>
                </a:solidFill>
                <a:effectLst/>
                <a:uLnTx/>
                <a:uFillTx/>
                <a:latin typeface="Arial"/>
                <a:cs typeface="Arial"/>
              </a:rPr>
              <a:t> $36.78</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Por </a:t>
            </a:r>
            <a:r>
              <a:rPr kumimoji="0" lang="en-US" altLang="en-US" sz="2000" b="0" i="0" u="none" strike="noStrike" kern="1200" cap="none" spc="0" normalizeH="0" baseline="0" noProof="0" dirty="0" err="1">
                <a:ln>
                  <a:noFill/>
                </a:ln>
                <a:solidFill>
                  <a:srgbClr val="131A6D"/>
                </a:solidFill>
                <a:effectLst/>
                <a:uLnTx/>
                <a:uFillTx/>
                <a:latin typeface="Arial"/>
                <a:cs typeface="Arial"/>
              </a:rPr>
              <a:t>cada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mes</a:t>
            </a:r>
            <a:r>
              <a:rPr kumimoji="0" lang="en-US" altLang="en-US" sz="2000" b="0" i="0" u="none" strike="noStrike" kern="1200" cap="none" spc="0" normalizeH="0" baseline="0" noProof="0" dirty="0">
                <a:ln>
                  <a:noFill/>
                </a:ln>
                <a:solidFill>
                  <a:srgbClr val="131A6D"/>
                </a:solidFill>
                <a:effectLst/>
                <a:uLnTx/>
                <a:uFillTx/>
                <a:latin typeface="Arial"/>
                <a:cs typeface="Arial"/>
              </a:rPr>
              <a:t> que sea eligible y no </a:t>
            </a:r>
            <a:r>
              <a:rPr kumimoji="0" lang="en-US" altLang="en-US" sz="2000" b="0" i="0" u="none" strike="noStrike" kern="1200" cap="none" spc="0" normalizeH="0" baseline="0" noProof="0" dirty="0" err="1">
                <a:ln>
                  <a:noFill/>
                </a:ln>
                <a:solidFill>
                  <a:srgbClr val="131A6D"/>
                </a:solidFill>
                <a:effectLst/>
                <a:uLnTx/>
                <a:uFillTx/>
                <a:latin typeface="Arial"/>
                <a:cs typeface="Arial"/>
              </a:rPr>
              <a:t>esté</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inscrito</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err="1">
                <a:ln>
                  <a:noFill/>
                </a:ln>
                <a:solidFill>
                  <a:srgbClr val="131A6D"/>
                </a:solidFill>
                <a:effectLst/>
                <a:uLnTx/>
                <a:uFillTx/>
                <a:latin typeface="Arial"/>
                <a:cs typeface="Arial"/>
              </a:rPr>
              <a:t>Mientras</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tenga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cobertura</a:t>
            </a:r>
            <a:r>
              <a:rPr kumimoji="0" lang="en-US" altLang="en-US" sz="2000" b="0" i="0" u="none" strike="noStrike" kern="1200" cap="none" spc="0" normalizeH="0" baseline="0" noProof="0" dirty="0">
                <a:ln>
                  <a:noFill/>
                </a:ln>
                <a:solidFill>
                  <a:srgbClr val="131A6D"/>
                </a:solidFill>
                <a:effectLst/>
                <a:uLnTx/>
                <a:uFillTx/>
                <a:latin typeface="Arial"/>
                <a:cs typeface="Arial"/>
              </a:rPr>
              <a:t> de </a:t>
            </a:r>
            <a:r>
              <a:rPr kumimoji="0" lang="en-US" altLang="en-US" sz="2000" b="0" i="0" u="none" strike="noStrike" kern="1200" cap="none" spc="0" normalizeH="0" baseline="0" noProof="0" dirty="0" err="1">
                <a:ln>
                  <a:noFill/>
                </a:ln>
                <a:solidFill>
                  <a:srgbClr val="131A6D"/>
                </a:solidFill>
                <a:effectLst/>
                <a:uLnTx/>
                <a:uFillTx/>
                <a:latin typeface="Arial"/>
                <a:cs typeface="Arial"/>
              </a:rPr>
              <a:t>medicamentos</a:t>
            </a:r>
            <a:r>
              <a:rPr kumimoji="0" lang="en-US" altLang="en-US" sz="2000" b="0" i="0" u="none" strike="noStrike" kern="1200" cap="none" spc="0" normalizeH="0" baseline="0" noProof="0" dirty="0">
                <a:ln>
                  <a:noFill/>
                </a:ln>
                <a:solidFill>
                  <a:srgbClr val="131A6D"/>
                </a:solidFill>
                <a:effectLst/>
                <a:uLnTx/>
                <a:uFillTx/>
                <a:latin typeface="Arial"/>
                <a:cs typeface="Arial"/>
              </a:rPr>
              <a:t> de Medicare</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Con </a:t>
            </a:r>
            <a:r>
              <a:rPr kumimoji="0" lang="en-US" altLang="en-US" sz="2000" b="0" i="0" u="none" strike="noStrike" kern="1200" cap="none" spc="0" normalizeH="0" baseline="0" noProof="0" dirty="0" err="1">
                <a:ln>
                  <a:noFill/>
                </a:ln>
                <a:solidFill>
                  <a:srgbClr val="131A6D"/>
                </a:solidFill>
                <a:effectLst/>
                <a:uLnTx/>
                <a:uFillTx/>
                <a:latin typeface="Arial"/>
                <a:cs typeface="Arial"/>
              </a:rPr>
              <a:t>excepción</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si</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tiene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una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cobertura</a:t>
            </a:r>
            <a:r>
              <a:rPr kumimoji="0" lang="en-US" altLang="en-US" sz="2000" b="0" i="0" u="none" strike="noStrike" kern="1200" cap="none" spc="0" normalizeH="0" baseline="0" noProof="0" dirty="0">
                <a:ln>
                  <a:noFill/>
                </a:ln>
                <a:solidFill>
                  <a:srgbClr val="131A6D"/>
                </a:solidFill>
                <a:effectLst/>
                <a:uLnTx/>
                <a:uFillTx/>
                <a:latin typeface="Arial"/>
                <a:cs typeface="Arial"/>
              </a:rPr>
              <a:t> de </a:t>
            </a:r>
            <a:r>
              <a:rPr kumimoji="0" lang="en-US" altLang="en-US" sz="2000" b="0" i="0" u="none" strike="noStrike" kern="1200" cap="none" spc="0" normalizeH="0" baseline="0" noProof="0" dirty="0" err="1">
                <a:ln>
                  <a:noFill/>
                </a:ln>
                <a:solidFill>
                  <a:srgbClr val="131A6D"/>
                </a:solidFill>
                <a:effectLst/>
                <a:uLnTx/>
                <a:uFillTx/>
                <a:latin typeface="Arial"/>
                <a:cs typeface="Arial"/>
              </a:rPr>
              <a:t>medicamentos</a:t>
            </a:r>
            <a:r>
              <a:rPr kumimoji="0" lang="en-US" altLang="en-US" sz="2000" b="0" i="0" u="none" strike="noStrike" kern="1200" cap="none" spc="0" normalizeH="0" baseline="0" noProof="0" dirty="0">
                <a:ln>
                  <a:noFill/>
                </a:ln>
                <a:solidFill>
                  <a:srgbClr val="131A6D"/>
                </a:solidFill>
                <a:effectLst/>
                <a:uLnTx/>
                <a:uFillTx/>
                <a:latin typeface="Arial"/>
                <a:cs typeface="Arial"/>
              </a:rPr>
              <a:t> accreditable o </a:t>
            </a:r>
            <a:r>
              <a:rPr kumimoji="0" lang="en-US" altLang="en-US" sz="2000" b="0" i="0" u="none" strike="noStrike" kern="1200" cap="none" spc="0" normalizeH="0" baseline="0" noProof="0" dirty="0" err="1">
                <a:ln>
                  <a:noFill/>
                </a:ln>
                <a:solidFill>
                  <a:srgbClr val="131A6D"/>
                </a:solidFill>
                <a:effectLst/>
                <a:uLnTx/>
                <a:uFillTx/>
                <a:latin typeface="Arial"/>
                <a:cs typeface="Arial"/>
              </a:rPr>
              <a:t>recibe</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Ayuda</a:t>
            </a:r>
            <a:r>
              <a:rPr kumimoji="0" lang="en-US" altLang="en-US" sz="2000" b="0" i="0" u="none" strike="noStrike" kern="1200" cap="none" spc="0" normalizeH="0" baseline="0" noProof="0" dirty="0">
                <a:ln>
                  <a:noFill/>
                </a:ln>
                <a:solidFill>
                  <a:srgbClr val="131A6D"/>
                </a:solidFill>
                <a:effectLst/>
                <a:uLnTx/>
                <a:uFillTx/>
                <a:latin typeface="Arial"/>
                <a:cs typeface="Arial"/>
              </a:rPr>
              <a:t> </a:t>
            </a:r>
            <a:r>
              <a:rPr kumimoji="0" lang="en-US" altLang="en-US" sz="2000" b="0" i="0" u="none" strike="noStrike" kern="1200" cap="none" spc="0" normalizeH="0" baseline="0" noProof="0" dirty="0" err="1">
                <a:ln>
                  <a:noFill/>
                </a:ln>
                <a:solidFill>
                  <a:srgbClr val="131A6D"/>
                </a:solidFill>
                <a:effectLst/>
                <a:uLnTx/>
                <a:uFillTx/>
                <a:latin typeface="Arial"/>
                <a:cs typeface="Arial"/>
              </a:rPr>
              <a:t>Adicional</a:t>
            </a:r>
            <a:r>
              <a:rPr kumimoji="0" lang="en-US" altLang="en-US" sz="2000" b="0" i="0" u="none" strike="noStrike" kern="1200" cap="none" spc="0" normalizeH="0" baseline="0" noProof="0" dirty="0">
                <a:ln>
                  <a:noFill/>
                </a:ln>
                <a:solidFill>
                  <a:srgbClr val="131A6D"/>
                </a:solidFill>
                <a:effectLst/>
                <a:uLnTx/>
                <a:uFillTx/>
                <a:latin typeface="Arial"/>
                <a:cs typeface="Arial"/>
              </a:rPr>
              <a:t>.</a:t>
            </a:r>
            <a:endParaRPr lang="en-US" altLang="en-US" sz="2000" b="0" i="0" u="none" strike="noStrike" kern="1200" cap="none" spc="0" normalizeH="0" baseline="0" noProof="0" dirty="0">
              <a:ln>
                <a:noFill/>
              </a:ln>
              <a:solidFill>
                <a:srgbClr val="131A6D"/>
              </a:solidFill>
              <a:effectLst/>
              <a:uLnTx/>
              <a:uFillTx/>
              <a:latin typeface="Arial"/>
              <a:cs typeface="Aria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131A6D"/>
                </a:solidFill>
                <a:effectLst/>
                <a:uLnTx/>
                <a:uFillTx/>
                <a:latin typeface="Arial"/>
                <a:cs typeface="Arial"/>
              </a:rPr>
              <a:t>	</a:t>
            </a:r>
            <a:endParaRPr lang="en-US" altLang="en-US" sz="2000" b="0" i="0" u="none" strike="noStrike" kern="1200" cap="none" spc="0" normalizeH="0" baseline="0" noProof="0" dirty="0">
              <a:ln>
                <a:noFill/>
              </a:ln>
              <a:solidFill>
                <a:srgbClr val="131A6D"/>
              </a:solidFill>
              <a:effectLst/>
              <a:uLnTx/>
              <a:uFillTx/>
              <a:latin typeface="Arial"/>
              <a:cs typeface="Arial"/>
            </a:endParaRPr>
          </a:p>
        </p:txBody>
      </p:sp>
      <p:grpSp>
        <p:nvGrpSpPr>
          <p:cNvPr id="8" name="Group 7">
            <a:extLst>
              <a:ext uri="{FF2B5EF4-FFF2-40B4-BE49-F238E27FC236}">
                <a16:creationId xmlns:a16="http://schemas.microsoft.com/office/drawing/2014/main" id="{6422933B-2BE9-4918-B207-B7AEBDF8231A}"/>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F4019A79-A091-4C3D-92D9-8E4B59C7CE5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DCA782F-0030-4404-A59D-0B4E074E7BD6}"/>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4" name="Flowchart: Process 13">
              <a:extLst>
                <a:ext uri="{FF2B5EF4-FFF2-40B4-BE49-F238E27FC236}">
                  <a16:creationId xmlns:a16="http://schemas.microsoft.com/office/drawing/2014/main" id="{86D87B89-C3D7-48B5-8DE3-A5CBDC4F5C8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06300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CD4871-9435-4D57-B47C-EF6376459DD6}"/>
              </a:ext>
            </a:extLst>
          </p:cNvPr>
          <p:cNvSpPr/>
          <p:nvPr/>
        </p:nvSpPr>
        <p:spPr>
          <a:xfrm>
            <a:off x="706058" y="2529244"/>
            <a:ext cx="5943600" cy="4328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website&#10;&#10;Description automatically generated with medium confidence">
            <a:extLst>
              <a:ext uri="{FF2B5EF4-FFF2-40B4-BE49-F238E27FC236}">
                <a16:creationId xmlns:a16="http://schemas.microsoft.com/office/drawing/2014/main" id="{9162AAD9-3980-4D0F-9872-62C6499E7DD3}"/>
              </a:ext>
            </a:extLst>
          </p:cNvPr>
          <p:cNvPicPr>
            <a:picLocks noChangeAspect="1"/>
          </p:cNvPicPr>
          <p:nvPr/>
        </p:nvPicPr>
        <p:blipFill rotWithShape="1">
          <a:blip r:embed="rId3">
            <a:extLst>
              <a:ext uri="{28A0092B-C50C-407E-A947-70E740481C1C}">
                <a14:useLocalDpi xmlns:a14="http://schemas.microsoft.com/office/drawing/2010/main" val="0"/>
              </a:ext>
            </a:extLst>
          </a:blip>
          <a:srcRect l="51667"/>
          <a:stretch/>
        </p:blipFill>
        <p:spPr>
          <a:xfrm>
            <a:off x="4368165" y="1826227"/>
            <a:ext cx="4069777" cy="2678383"/>
          </a:xfrm>
          <a:prstGeom prst="rect">
            <a:avLst/>
          </a:prstGeom>
        </p:spPr>
      </p:pic>
      <p:sp>
        <p:nvSpPr>
          <p:cNvPr id="7" name="Text Box 7">
            <a:extLst>
              <a:ext uri="{FF2B5EF4-FFF2-40B4-BE49-F238E27FC236}">
                <a16:creationId xmlns:a16="http://schemas.microsoft.com/office/drawing/2014/main" id="{355100A5-86D1-427D-974A-6457E5E32E90}"/>
              </a:ext>
            </a:extLst>
          </p:cNvPr>
          <p:cNvSpPr txBox="1">
            <a:spLocks noChangeArrowheads="1"/>
          </p:cNvSpPr>
          <p:nvPr/>
        </p:nvSpPr>
        <p:spPr bwMode="auto">
          <a:xfrm>
            <a:off x="-1" y="97543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Parte D: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Costos</a:t>
            </a:r>
            <a:endParaRPr kumimoji="0" lang="en-US" sz="3200" b="1" i="0" u="none" strike="noStrike" kern="0" cap="none" spc="0" normalizeH="0" baseline="0" noProof="0" dirty="0">
              <a:ln>
                <a:noFill/>
              </a:ln>
              <a:solidFill>
                <a:srgbClr val="131A6D"/>
              </a:solidFill>
              <a:uLnTx/>
              <a:uFillTx/>
              <a:latin typeface="Arial" charset="0"/>
              <a:ea typeface="+mn-ea"/>
              <a:cs typeface="Arial" charset="0"/>
            </a:endParaRPr>
          </a:p>
        </p:txBody>
      </p:sp>
      <p:sp>
        <p:nvSpPr>
          <p:cNvPr id="9" name="Text Box 4">
            <a:extLst>
              <a:ext uri="{FF2B5EF4-FFF2-40B4-BE49-F238E27FC236}">
                <a16:creationId xmlns:a16="http://schemas.microsoft.com/office/drawing/2014/main" id="{A8B71104-AC13-4E28-B90E-8D95514B53B1}"/>
              </a:ext>
            </a:extLst>
          </p:cNvPr>
          <p:cNvSpPr txBox="1">
            <a:spLocks noChangeArrowheads="1"/>
          </p:cNvSpPr>
          <p:nvPr/>
        </p:nvSpPr>
        <p:spPr bwMode="auto">
          <a:xfrm>
            <a:off x="1010858" y="2795258"/>
            <a:ext cx="5334000" cy="3728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Los </a:t>
            </a:r>
            <a:r>
              <a:rPr kumimoji="0" lang="en-US" altLang="en-US" sz="2000" b="1" i="0" u="none" strike="noStrike" kern="1200" cap="none" spc="0" normalizeH="0" baseline="0" noProof="0" dirty="0" err="1">
                <a:ln>
                  <a:noFill/>
                </a:ln>
                <a:solidFill>
                  <a:srgbClr val="131A6D"/>
                </a:solidFill>
                <a:effectLst/>
                <a:uLnTx/>
                <a:uFillTx/>
                <a:latin typeface="Arial"/>
                <a:cs typeface="Arial"/>
              </a:rPr>
              <a:t>costos</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varian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según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el</a:t>
            </a:r>
            <a:r>
              <a:rPr kumimoji="0" lang="en-US" altLang="en-US" sz="2000" b="1" i="0" u="none" strike="noStrike" kern="1200" cap="none" spc="0" normalizeH="0" baseline="0" noProof="0" dirty="0">
                <a:ln>
                  <a:noFill/>
                </a:ln>
                <a:solidFill>
                  <a:srgbClr val="131A6D"/>
                </a:solidFill>
                <a:effectLst/>
                <a:uLnTx/>
                <a:uFillTx/>
                <a:latin typeface="Arial"/>
                <a:cs typeface="Arial"/>
              </a:rPr>
              <a:t> plan </a:t>
            </a:r>
          </a:p>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err="1">
                <a:ln>
                  <a:noFill/>
                </a:ln>
                <a:solidFill>
                  <a:srgbClr val="131A6D"/>
                </a:solidFill>
                <a:effectLst/>
                <a:uLnTx/>
                <a:uFillTx/>
                <a:latin typeface="Arial"/>
                <a:cs typeface="Arial"/>
              </a:rPr>
              <a:t>Utilizacion</a:t>
            </a:r>
            <a:r>
              <a:rPr kumimoji="0" lang="en-US" altLang="en-US" sz="2000" b="1" i="0" u="none" strike="noStrike" kern="1200" cap="none" spc="0" normalizeH="0" baseline="0" noProof="0" dirty="0">
                <a:ln>
                  <a:noFill/>
                </a:ln>
                <a:solidFill>
                  <a:srgbClr val="131A6D"/>
                </a:solidFill>
                <a:effectLst/>
                <a:uLnTx/>
                <a:uFillTx/>
                <a:latin typeface="Arial"/>
                <a:cs typeface="Arial"/>
              </a:rPr>
              <a:t> de </a:t>
            </a:r>
            <a:r>
              <a:rPr kumimoji="0" lang="en-US" altLang="en-US" sz="2000" b="1" i="0" u="none" strike="noStrike" kern="1200" cap="none" spc="0" normalizeH="0" baseline="0" noProof="0" dirty="0" err="1">
                <a:ln>
                  <a:noFill/>
                </a:ln>
                <a:solidFill>
                  <a:srgbClr val="131A6D"/>
                </a:solidFill>
                <a:effectLst/>
                <a:uLnTx/>
                <a:uFillTx/>
                <a:latin typeface="Arial"/>
                <a:cs typeface="Arial"/>
              </a:rPr>
              <a:t>formularios</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342900" marR="0" lvl="0" indent="-342900" algn="l" defTabSz="914400" rtl="0" eaLnBrk="1" fontAlgn="base" latinLnBrk="0" hangingPunct="1">
              <a:lnSpc>
                <a:spcPct val="150000"/>
              </a:lnSpc>
              <a:spcBef>
                <a:spcPct val="50000"/>
              </a:spcBef>
              <a:spcAft>
                <a:spcPct val="0"/>
              </a:spcAft>
              <a:buClrTx/>
              <a:buSzTx/>
              <a:buFont typeface="Arial" panose="020B0604020202020204" pitchFamily="34" charset="0"/>
              <a:buChar char="•"/>
              <a:tabLst/>
              <a:defRPr/>
            </a:pPr>
            <a:r>
              <a:rPr kumimoji="0" lang="en-US" altLang="en-US" sz="2000" b="1" i="0" u="none" strike="noStrike" kern="1200" cap="none" spc="0" normalizeH="0" baseline="0" noProof="0" dirty="0">
                <a:ln>
                  <a:noFill/>
                </a:ln>
                <a:solidFill>
                  <a:srgbClr val="131A6D"/>
                </a:solidFill>
                <a:effectLst/>
                <a:uLnTx/>
                <a:uFillTx/>
                <a:latin typeface="Arial"/>
                <a:cs typeface="Arial"/>
              </a:rPr>
              <a:t>Los </a:t>
            </a:r>
            <a:r>
              <a:rPr kumimoji="0" lang="en-US" altLang="en-US" sz="2000" b="1" i="0" u="none" strike="noStrike" kern="1200" cap="none" spc="0" normalizeH="0" baseline="0" noProof="0" dirty="0" err="1">
                <a:ln>
                  <a:noFill/>
                </a:ln>
                <a:solidFill>
                  <a:srgbClr val="131A6D"/>
                </a:solidFill>
                <a:effectLst/>
                <a:uLnTx/>
                <a:uFillTx/>
                <a:latin typeface="Arial"/>
                <a:cs typeface="Arial"/>
              </a:rPr>
              <a:t>medicamentos</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estan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en</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niveles</a:t>
            </a:r>
            <a:r>
              <a:rPr kumimoji="0" lang="en-US" altLang="en-US" sz="2000" b="1" i="0" u="none" strike="noStrike" kern="1200" cap="none" spc="0" normalizeH="0" baseline="0" noProof="0" dirty="0">
                <a:ln>
                  <a:noFill/>
                </a:ln>
                <a:solidFill>
                  <a:srgbClr val="131A6D"/>
                </a:solidFill>
                <a:effectLst/>
                <a:uLnTx/>
                <a:uFillTx/>
                <a:latin typeface="Arial"/>
                <a:cs typeface="Arial"/>
              </a:rPr>
              <a:t>”</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342900" indent="-342900" eaLnBrk="1" hangingPunct="1">
              <a:lnSpc>
                <a:spcPct val="150000"/>
              </a:lnSpc>
              <a:spcBef>
                <a:spcPts val="300"/>
              </a:spcBef>
              <a:buClrTx/>
              <a:buSzTx/>
              <a:buFont typeface="Arial" panose="020B0604020202020204" pitchFamily="34" charset="0"/>
              <a:buChar char="•"/>
              <a:defRPr/>
            </a:pPr>
            <a:r>
              <a:rPr lang="en-US" altLang="en-US" sz="2000" b="1" dirty="0" err="1">
                <a:solidFill>
                  <a:srgbClr val="FF0000"/>
                </a:solidFill>
                <a:latin typeface="Arial"/>
                <a:cs typeface="Arial"/>
              </a:rPr>
              <a:t>Introducido</a:t>
            </a:r>
            <a:r>
              <a:rPr lang="en-US" altLang="en-US" sz="2000" b="1" dirty="0">
                <a:solidFill>
                  <a:srgbClr val="FF0000"/>
                </a:solidFill>
                <a:latin typeface="Arial"/>
                <a:cs typeface="Arial"/>
              </a:rPr>
              <a:t> </a:t>
            </a:r>
            <a:r>
              <a:rPr lang="en-US" altLang="en-US" sz="2000" b="1" dirty="0" err="1">
                <a:solidFill>
                  <a:srgbClr val="FF0000"/>
                </a:solidFill>
                <a:latin typeface="Arial"/>
                <a:cs typeface="Arial"/>
              </a:rPr>
              <a:t>en</a:t>
            </a:r>
            <a:r>
              <a:rPr lang="en-US" altLang="en-US" sz="2000" b="1" dirty="0">
                <a:solidFill>
                  <a:srgbClr val="FF0000"/>
                </a:solidFill>
                <a:latin typeface="Arial"/>
                <a:cs typeface="Arial"/>
              </a:rPr>
              <a:t> 2021:</a:t>
            </a:r>
            <a:endParaRPr lang="en-US" altLang="en-US"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Parte</a:t>
            </a:r>
            <a:r>
              <a:rPr kumimoji="0" lang="en-US" altLang="en-US" sz="2000" b="1" i="0" u="none" strike="noStrike" kern="1200" cap="none" spc="0" normalizeH="0" baseline="0" noProof="0" dirty="0">
                <a:ln>
                  <a:noFill/>
                </a:ln>
                <a:solidFill>
                  <a:srgbClr val="131A6D"/>
                </a:solidFill>
                <a:effectLst/>
                <a:uLnTx/>
                <a:uFillTx/>
                <a:latin typeface="Arial"/>
                <a:cs typeface="Arial"/>
              </a:rPr>
              <a:t> D </a:t>
            </a:r>
            <a:r>
              <a:rPr kumimoji="0" lang="en-US" altLang="en-US" sz="2000" b="1" i="0" u="none" strike="noStrike" kern="1200" cap="none" spc="0" normalizeH="0" baseline="0" noProof="0" dirty="0" err="1">
                <a:ln>
                  <a:noFill/>
                </a:ln>
                <a:solidFill>
                  <a:srgbClr val="131A6D"/>
                </a:solidFill>
                <a:effectLst/>
                <a:uLnTx/>
                <a:uFillTx/>
                <a:latin typeface="Arial"/>
                <a:cs typeface="Arial"/>
              </a:rPr>
              <a:t>Ahorro</a:t>
            </a:r>
            <a:r>
              <a:rPr kumimoji="0" lang="en-US" altLang="en-US" sz="2000" b="1" i="0" u="none" strike="noStrike" kern="1200" cap="none" spc="0" normalizeH="0" baseline="0" noProof="0" dirty="0">
                <a:ln>
                  <a:noFill/>
                </a:ln>
                <a:solidFill>
                  <a:srgbClr val="131A6D"/>
                </a:solidFill>
                <a:effectLst/>
                <a:uLnTx/>
                <a:uFillTx/>
                <a:latin typeface="Arial"/>
                <a:cs typeface="Arial"/>
              </a:rPr>
              <a:t> para </a:t>
            </a:r>
            <a:r>
              <a:rPr kumimoji="0" lang="en-US" altLang="en-US" sz="2000" b="1" i="0" u="none" strike="noStrike" kern="1200" cap="none" spc="0" normalizeH="0" baseline="0" noProof="0" dirty="0" err="1">
                <a:ln>
                  <a:noFill/>
                </a:ln>
                <a:solidFill>
                  <a:srgbClr val="131A6D"/>
                </a:solidFill>
                <a:effectLst/>
                <a:uLnTx/>
                <a:uFillTx/>
                <a:latin typeface="Arial"/>
                <a:cs typeface="Arial"/>
              </a:rPr>
              <a:t>Mayores</a:t>
            </a:r>
            <a:r>
              <a:rPr kumimoji="0" lang="en-US" altLang="en-US" sz="2000" b="1" i="0" u="none" strike="noStrike" kern="1200" cap="none" spc="0" normalizeH="0" baseline="0" noProof="0" dirty="0">
                <a:ln>
                  <a:noFill/>
                </a:ln>
                <a:solidFill>
                  <a:srgbClr val="131A6D"/>
                </a:solidFill>
                <a:effectLst/>
                <a:uLnTx/>
                <a:uFillTx/>
                <a:latin typeface="Arial"/>
                <a:cs typeface="Arial"/>
              </a:rPr>
              <a:t>:</a:t>
            </a:r>
            <a:endParaRPr lang="en-US" altLang="en-US" sz="2000" b="1" i="0" u="none" strike="noStrike" kern="1200" cap="none" spc="0" normalizeH="0" baseline="0" noProof="0" dirty="0">
              <a:ln>
                <a:noFill/>
              </a:ln>
              <a:solidFill>
                <a:srgbClr val="131A6D"/>
              </a:solidFill>
              <a:effectLst/>
              <a:uLnTx/>
              <a:uFillTx/>
              <a:latin typeface="Arial"/>
              <a:cs typeface="Arial"/>
            </a:endParaRPr>
          </a:p>
          <a:p>
            <a:pPr algn="ctr" eaLnBrk="1" hangingPunct="1">
              <a:lnSpc>
                <a:spcPct val="150000"/>
              </a:lnSpc>
              <a:spcBef>
                <a:spcPts val="300"/>
              </a:spcBef>
              <a:buClrTx/>
              <a:buSzTx/>
              <a:buNone/>
              <a:defRPr/>
            </a:pP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$35 </a:t>
            </a:r>
            <a:r>
              <a:rPr kumimoji="0" lang="en-US" altLang="en-US" sz="2000" b="1" i="0" u="none" strike="noStrike" kern="1200" cap="none" spc="0" normalizeH="0" baseline="0" noProof="0" dirty="0" err="1">
                <a:ln>
                  <a:noFill/>
                </a:ln>
                <a:solidFill>
                  <a:srgbClr val="131A6D"/>
                </a:solidFill>
                <a:effectLst/>
                <a:uLnTx/>
                <a:uFillTx/>
                <a:latin typeface="Arial"/>
                <a:cs typeface="Arial"/>
              </a:rPr>
              <a:t>máximo</a:t>
            </a: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en</a:t>
            </a: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los</a:t>
            </a: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copagaos</a:t>
            </a:r>
            <a:r>
              <a:rPr lang="en-US" altLang="en-US" sz="2000" b="1" dirty="0">
                <a:solidFill>
                  <a:srgbClr val="131A6D"/>
                </a:solidFill>
                <a:latin typeface="Arial"/>
                <a:cs typeface="Arial"/>
              </a:rPr>
              <a:t> para la</a:t>
            </a:r>
          </a:p>
          <a:p>
            <a:pPr algn="ctr" eaLnBrk="1" hangingPunct="1">
              <a:lnSpc>
                <a:spcPct val="150000"/>
              </a:lnSpc>
              <a:spcBef>
                <a:spcPts val="300"/>
              </a:spcBef>
              <a:buClrTx/>
              <a:buSzTx/>
              <a:buNone/>
              <a:defRPr/>
            </a:pP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insulina</a:t>
            </a:r>
            <a:r>
              <a:rPr lang="en-US" altLang="en-US" sz="2000" b="1" dirty="0">
                <a:solidFill>
                  <a:srgbClr val="131A6D"/>
                </a:solidFill>
                <a:latin typeface="Arial"/>
                <a:cs typeface="Arial"/>
              </a:rPr>
              <a:t> con </a:t>
            </a:r>
            <a:r>
              <a:rPr lang="en-US" altLang="en-US" sz="2000" b="1" dirty="0" err="1">
                <a:solidFill>
                  <a:srgbClr val="131A6D"/>
                </a:solidFill>
                <a:latin typeface="Arial"/>
                <a:cs typeface="Arial"/>
              </a:rPr>
              <a:t>los</a:t>
            </a:r>
            <a:r>
              <a:rPr lang="en-US" altLang="en-US" sz="2000" b="1" dirty="0">
                <a:solidFill>
                  <a:srgbClr val="131A6D"/>
                </a:solidFill>
                <a:latin typeface="Arial"/>
                <a:cs typeface="Arial"/>
              </a:rPr>
              <a:t> planes </a:t>
            </a:r>
            <a:r>
              <a:rPr lang="en-US" altLang="en-US" sz="2000" b="1" dirty="0" err="1">
                <a:solidFill>
                  <a:srgbClr val="131A6D"/>
                </a:solidFill>
                <a:latin typeface="Arial"/>
                <a:cs typeface="Arial"/>
              </a:rPr>
              <a:t>participantes</a:t>
            </a:r>
            <a:r>
              <a:rPr lang="en-US" altLang="en-US" sz="2000" b="1" dirty="0">
                <a:solidFill>
                  <a:srgbClr val="131A6D"/>
                </a:solidFill>
                <a:latin typeface="Arial"/>
                <a:cs typeface="Arial"/>
              </a:rPr>
              <a:t>.</a:t>
            </a:r>
            <a:endParaRPr lang="en-US" altLang="en-US" sz="2000" b="1" i="0" u="none" strike="noStrike" kern="1200" cap="none" spc="0" normalizeH="0" baseline="0" noProof="0" dirty="0">
              <a:ln>
                <a:noFill/>
              </a:ln>
              <a:solidFill>
                <a:srgbClr val="131A6D"/>
              </a:solidFill>
              <a:effectLst/>
              <a:uLnTx/>
              <a:uFillTx/>
              <a:latin typeface="Arial"/>
              <a:cs typeface="Arial"/>
            </a:endParaRPr>
          </a:p>
        </p:txBody>
      </p:sp>
      <p:grpSp>
        <p:nvGrpSpPr>
          <p:cNvPr id="10" name="Group 9">
            <a:extLst>
              <a:ext uri="{FF2B5EF4-FFF2-40B4-BE49-F238E27FC236}">
                <a16:creationId xmlns:a16="http://schemas.microsoft.com/office/drawing/2014/main" id="{A5FEF719-168E-4FFC-9E9F-B1508C60F541}"/>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E5AD84E8-6413-4669-9EFD-6811F758E10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F4F715E5-5EDE-4B76-A7EA-462D3363AFE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5" name="Flowchart: Process 14">
              <a:extLst>
                <a:ext uri="{FF2B5EF4-FFF2-40B4-BE49-F238E27FC236}">
                  <a16:creationId xmlns:a16="http://schemas.microsoft.com/office/drawing/2014/main" id="{98C948AA-C27D-4D8A-AC05-37882168B048}"/>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2104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355100A5-86D1-427D-974A-6457E5E32E90}"/>
              </a:ext>
            </a:extLst>
          </p:cNvPr>
          <p:cNvSpPr txBox="1">
            <a:spLocks noChangeArrowheads="1"/>
          </p:cNvSpPr>
          <p:nvPr/>
        </p:nvSpPr>
        <p:spPr bwMode="auto">
          <a:xfrm>
            <a:off x="0" y="1007444"/>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Parte D: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Costo</a:t>
            </a:r>
            <a:endParaRPr kumimoji="0" lang="en-US" sz="3200" b="1" i="0" u="none" strike="noStrike" kern="0" cap="none" spc="0" normalizeH="0" baseline="0" noProof="0" dirty="0">
              <a:ln>
                <a:noFill/>
              </a:ln>
              <a:solidFill>
                <a:srgbClr val="131A6D"/>
              </a:solidFill>
              <a:uLnTx/>
              <a:uFillTx/>
              <a:latin typeface="Arial" charset="0"/>
              <a:ea typeface="+mn-ea"/>
              <a:cs typeface="Arial" charset="0"/>
            </a:endParaRPr>
          </a:p>
        </p:txBody>
      </p:sp>
      <p:sp>
        <p:nvSpPr>
          <p:cNvPr id="9" name="Text Box 4">
            <a:extLst>
              <a:ext uri="{FF2B5EF4-FFF2-40B4-BE49-F238E27FC236}">
                <a16:creationId xmlns:a16="http://schemas.microsoft.com/office/drawing/2014/main" id="{A8B71104-AC13-4E28-B90E-8D95514B53B1}"/>
              </a:ext>
            </a:extLst>
          </p:cNvPr>
          <p:cNvSpPr txBox="1">
            <a:spLocks noChangeArrowheads="1"/>
          </p:cNvSpPr>
          <p:nvPr/>
        </p:nvSpPr>
        <p:spPr bwMode="auto">
          <a:xfrm>
            <a:off x="61097" y="1905000"/>
            <a:ext cx="853440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None/>
              <a:defRPr/>
            </a:pPr>
            <a:r>
              <a:rPr kumimoji="0" lang="en-US" altLang="en-US" sz="2400" b="1" i="0" u="none" strike="noStrike" kern="1200" cap="none" spc="0" normalizeH="0" baseline="0" noProof="0" dirty="0">
                <a:ln>
                  <a:noFill/>
                </a:ln>
                <a:solidFill>
                  <a:srgbClr val="131A6D"/>
                </a:solidFill>
                <a:effectLst/>
                <a:uLnTx/>
                <a:uFillTx/>
                <a:latin typeface="Arial"/>
                <a:cs typeface="Arial"/>
              </a:rPr>
              <a:t>	</a:t>
            </a:r>
            <a:r>
              <a:rPr lang="en-US" altLang="en-US" sz="2000" b="1" dirty="0">
                <a:solidFill>
                  <a:srgbClr val="131A6D"/>
                </a:solidFill>
                <a:latin typeface="Arial"/>
                <a:cs typeface="Arial"/>
              </a:rPr>
              <a:t>E</a:t>
            </a:r>
            <a:r>
              <a:rPr kumimoji="0" lang="en-US" altLang="en-US" sz="2000" b="1" i="0" u="none" strike="noStrike" kern="1200" cap="none" spc="0" normalizeH="0" baseline="0" noProof="0" dirty="0">
                <a:ln>
                  <a:noFill/>
                </a:ln>
                <a:solidFill>
                  <a:srgbClr val="131A6D"/>
                </a:solidFill>
                <a:effectLst/>
                <a:uLnTx/>
                <a:uFillTx/>
                <a:latin typeface="Arial"/>
                <a:cs typeface="Arial"/>
              </a:rPr>
              <a:t>n </a:t>
            </a:r>
            <a:r>
              <a:rPr lang="en-US" altLang="en-US" sz="2000" b="1" dirty="0">
                <a:solidFill>
                  <a:srgbClr val="FF0000"/>
                </a:solidFill>
                <a:latin typeface="Arial"/>
                <a:cs typeface="Arial"/>
              </a:rPr>
              <a:t>2025 la </a:t>
            </a:r>
            <a:r>
              <a:rPr lang="en-US" altLang="en-US" sz="2000" b="1" dirty="0" err="1">
                <a:solidFill>
                  <a:srgbClr val="131A6D"/>
                </a:solidFill>
                <a:latin typeface="Arial"/>
                <a:cs typeface="Arial"/>
              </a:rPr>
              <a:t>mayoría</a:t>
            </a:r>
            <a:r>
              <a:rPr lang="en-US" altLang="en-US" sz="2000" b="1" dirty="0">
                <a:solidFill>
                  <a:srgbClr val="131A6D"/>
                </a:solidFill>
                <a:latin typeface="Arial"/>
                <a:cs typeface="Arial"/>
              </a:rPr>
              <a:t> de la </a:t>
            </a:r>
            <a:r>
              <a:rPr lang="en-US" altLang="en-US" sz="2000" b="1" dirty="0" err="1">
                <a:solidFill>
                  <a:srgbClr val="131A6D"/>
                </a:solidFill>
                <a:latin typeface="Arial"/>
                <a:cs typeface="Arial"/>
              </a:rPr>
              <a:t>gente</a:t>
            </a:r>
            <a:r>
              <a:rPr lang="en-US" altLang="en-US" sz="2000" b="1" dirty="0">
                <a:solidFill>
                  <a:srgbClr val="131A6D"/>
                </a:solidFill>
                <a:latin typeface="Arial"/>
                <a:cs typeface="Arial"/>
              </a:rPr>
              <a:t> </a:t>
            </a:r>
            <a:r>
              <a:rPr lang="en-US" altLang="en-US" sz="2000" b="1" dirty="0" err="1">
                <a:solidFill>
                  <a:srgbClr val="131A6D"/>
                </a:solidFill>
                <a:latin typeface="Arial"/>
                <a:cs typeface="Arial"/>
              </a:rPr>
              <a:t>paga</a:t>
            </a:r>
            <a:r>
              <a:rPr lang="en-US" altLang="en-US" sz="2000" b="1" dirty="0">
                <a:solidFill>
                  <a:srgbClr val="131A6D"/>
                </a:solidFill>
                <a:latin typeface="Arial"/>
                <a:cs typeface="Arial"/>
              </a:rPr>
              <a:t>:</a:t>
            </a:r>
            <a:endParaRPr kumimoji="0" lang="en-US" altLang="en-US" sz="2000" b="1" i="0" u="none" strike="noStrike" kern="1200" cap="none" spc="0" normalizeH="0" baseline="0" noProof="0" dirty="0">
              <a:ln>
                <a:noFill/>
              </a:ln>
              <a:solidFill>
                <a:srgbClr val="131A6D"/>
              </a:solidFill>
              <a:effectLst/>
              <a:uLnTx/>
              <a:uFillTx/>
              <a:latin typeface="Arial"/>
              <a:cs typeface="Arial"/>
            </a:endParaRPr>
          </a:p>
          <a:p>
            <a:pPr marL="1085850" marR="0" lvl="1" indent="-34290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lang="en-US" altLang="en-US" sz="2000" b="1" dirty="0">
                <a:solidFill>
                  <a:srgbClr val="131A6D"/>
                </a:solidFill>
                <a:latin typeface="Arial"/>
                <a:cs typeface="Arial"/>
              </a:rPr>
              <a:t>Una prima </a:t>
            </a:r>
            <a:r>
              <a:rPr lang="en-US" altLang="en-US" sz="2000" b="1" dirty="0" err="1">
                <a:solidFill>
                  <a:srgbClr val="131A6D"/>
                </a:solidFill>
                <a:latin typeface="Arial"/>
                <a:cs typeface="Arial"/>
              </a:rPr>
              <a:t>mensual</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1085850" lvl="1" indent="-342900" eaLnBrk="1" hangingPunct="1">
              <a:spcBef>
                <a:spcPct val="50000"/>
              </a:spcBef>
              <a:buClrTx/>
              <a:buSzTx/>
              <a:buFont typeface="Arial" panose="020B0604020202020204" pitchFamily="34" charset="0"/>
              <a:buChar char="•"/>
              <a:defRPr/>
            </a:pPr>
            <a:r>
              <a:rPr lang="en-US" altLang="en-US" sz="2000" b="1" dirty="0">
                <a:solidFill>
                  <a:srgbClr val="131A6D"/>
                </a:solidFill>
                <a:latin typeface="Arial"/>
                <a:cs typeface="Arial"/>
              </a:rPr>
              <a:t>Un </a:t>
            </a:r>
            <a:r>
              <a:rPr kumimoji="0" lang="en-US" altLang="en-US" sz="2000" b="1" i="0" u="none" strike="noStrike" kern="1200" cap="none" spc="0" normalizeH="0" baseline="0" noProof="0" dirty="0">
                <a:ln>
                  <a:noFill/>
                </a:ln>
                <a:solidFill>
                  <a:srgbClr val="131A6D"/>
                </a:solidFill>
                <a:effectLst/>
                <a:uLnTx/>
                <a:uFillTx/>
                <a:latin typeface="Arial"/>
                <a:cs typeface="Arial"/>
              </a:rPr>
              <a:t>deducible </a:t>
            </a:r>
            <a:r>
              <a:rPr kumimoji="0" lang="en-US" altLang="en-US" sz="2000" b="1" i="0" u="none" strike="noStrike" kern="1200" cap="none" spc="0" normalizeH="0" baseline="0" noProof="0" dirty="0" err="1">
                <a:ln>
                  <a:noFill/>
                </a:ln>
                <a:solidFill>
                  <a:srgbClr val="131A6D"/>
                </a:solidFill>
                <a:effectLst/>
                <a:uLnTx/>
                <a:uFillTx/>
                <a:latin typeface="Arial"/>
                <a:cs typeface="Arial"/>
              </a:rPr>
              <a:t>anual</a:t>
            </a:r>
            <a:r>
              <a:rPr kumimoji="0" lang="en-US" altLang="en-US" sz="2000" b="1" i="0" u="none" strike="noStrike" kern="1200" cap="none" spc="0" normalizeH="0" baseline="0" noProof="0" dirty="0">
                <a:ln>
                  <a:noFill/>
                </a:ln>
                <a:solidFill>
                  <a:srgbClr val="131A6D"/>
                </a:solidFill>
                <a:effectLst/>
                <a:uLnTx/>
                <a:uFillTx/>
                <a:latin typeface="Arial"/>
                <a:cs typeface="Arial"/>
              </a:rPr>
              <a:t>:</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$0 - $590</a:t>
            </a:r>
            <a:endParaRPr lang="en-US" altLang="en-US" sz="2000" b="1" i="0" u="none" strike="noStrike" kern="1200" cap="none" spc="0" normalizeH="0" baseline="0" noProof="0" dirty="0">
              <a:ln>
                <a:noFill/>
              </a:ln>
              <a:solidFill>
                <a:srgbClr val="131A6D"/>
              </a:solidFill>
              <a:effectLst/>
              <a:uLnTx/>
              <a:uFillTx/>
              <a:latin typeface="Arial" panose="020B0604020202020204" pitchFamily="34" charset="0"/>
              <a:cs typeface="Arial" panose="020B0604020202020204" pitchFamily="34" charset="0"/>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err="1">
                <a:ln>
                  <a:noFill/>
                </a:ln>
                <a:solidFill>
                  <a:srgbClr val="131A6D"/>
                </a:solidFill>
                <a:effectLst/>
                <a:uLnTx/>
                <a:uFillTx/>
                <a:latin typeface="Arial"/>
                <a:cs typeface="Arial"/>
              </a:rPr>
              <a:t>Cobertura</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Inicial</a:t>
            </a:r>
            <a:r>
              <a:rPr kumimoji="0" lang="en-US" altLang="en-US" sz="2000" b="1" i="0" u="none" strike="noStrike" kern="1200" cap="none" spc="0" normalizeH="0" baseline="0" noProof="0" dirty="0">
                <a:ln>
                  <a:noFill/>
                </a:ln>
                <a:solidFill>
                  <a:srgbClr val="131A6D"/>
                </a:solidFill>
                <a:effectLst/>
                <a:uLnTx/>
                <a:uFillTx/>
                <a:latin typeface="Arial"/>
                <a:cs typeface="Arial"/>
              </a:rPr>
              <a:t>:</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n-US" altLang="en-US" sz="2000" b="1" i="0" u="none" strike="noStrike" kern="1200" cap="none" spc="0" normalizeH="0" baseline="0" noProof="0" dirty="0" err="1">
                <a:ln>
                  <a:noFill/>
                </a:ln>
                <a:solidFill>
                  <a:srgbClr val="131A6D"/>
                </a:solidFill>
                <a:effectLst/>
                <a:uLnTx/>
                <a:uFillTx/>
                <a:latin typeface="Arial"/>
                <a:cs typeface="Arial"/>
              </a:rPr>
              <a:t>Copagos</a:t>
            </a:r>
            <a:r>
              <a:rPr kumimoji="0" lang="en-US" altLang="en-US" sz="2000" b="1" i="0" u="none" strike="noStrike" kern="1200" cap="none" spc="0" normalizeH="0" baseline="0" noProof="0" dirty="0">
                <a:ln>
                  <a:noFill/>
                </a:ln>
                <a:solidFill>
                  <a:srgbClr val="131A6D"/>
                </a:solidFill>
                <a:effectLst/>
                <a:uLnTx/>
                <a:uFillTx/>
                <a:latin typeface="Arial"/>
                <a:cs typeface="Arial"/>
              </a:rPr>
              <a:t> or </a:t>
            </a:r>
            <a:r>
              <a:rPr kumimoji="0" lang="en-US" altLang="en-US" sz="2000" b="1" i="0" u="none" strike="noStrike" kern="1200" cap="none" spc="0" normalizeH="0" baseline="0" noProof="0" dirty="0" err="1">
                <a:ln>
                  <a:noFill/>
                </a:ln>
                <a:solidFill>
                  <a:srgbClr val="131A6D"/>
                </a:solidFill>
                <a:effectLst/>
                <a:uLnTx/>
                <a:uFillTx/>
                <a:latin typeface="Arial"/>
                <a:cs typeface="Arial"/>
              </a:rPr>
              <a:t>coseguros</a:t>
            </a:r>
            <a:endParaRPr lang="en-US" altLang="en-US" sz="2000" b="1" i="0" u="none" strike="noStrike" kern="1200" cap="none" spc="0" normalizeH="0" baseline="0" noProof="0" dirty="0">
              <a:ln>
                <a:noFill/>
              </a:ln>
              <a:solidFill>
                <a:srgbClr val="131A6D"/>
              </a:solidFill>
              <a:effectLst/>
              <a:uLnTx/>
              <a:uFillTx/>
              <a:latin typeface="Arial"/>
              <a:cs typeface="Arial"/>
            </a:endParaRPr>
          </a:p>
          <a:p>
            <a:pPr marL="1085850" lvl="1" indent="-342900" eaLnBrk="1" hangingPunct="1">
              <a:spcBef>
                <a:spcPct val="50000"/>
              </a:spcBef>
              <a:buClrTx/>
              <a:buSzTx/>
              <a:buFont typeface="Arial" panose="020B0604020202020204" pitchFamily="34" charset="0"/>
              <a:buChar char="•"/>
              <a:defRPr/>
            </a:pPr>
            <a:r>
              <a:rPr kumimoji="0" lang="en-US" altLang="en-US" sz="2000" b="1" i="0" u="none" strike="noStrike" kern="1200" cap="none" spc="0" normalizeH="0" baseline="0" noProof="0" dirty="0">
                <a:ln>
                  <a:noFill/>
                </a:ln>
                <a:solidFill>
                  <a:srgbClr val="131A6D"/>
                </a:solidFill>
                <a:effectLst/>
                <a:uLnTx/>
                <a:uFillTx/>
                <a:latin typeface="Arial"/>
                <a:cs typeface="Arial"/>
              </a:rPr>
              <a:t>C</a:t>
            </a:r>
            <a:r>
              <a:rPr lang="es-ES" sz="2000" b="1" dirty="0" err="1">
                <a:solidFill>
                  <a:srgbClr val="131A6D"/>
                </a:solidFill>
                <a:latin typeface="Arial"/>
                <a:cs typeface="Arial"/>
              </a:rPr>
              <a:t>atastrófica</a:t>
            </a:r>
            <a:r>
              <a:rPr kumimoji="0" lang="en-US" altLang="en-US" sz="2000" b="1" i="0" u="none" strike="noStrike" kern="1200" cap="none" spc="0" normalizeH="0" baseline="0" noProof="0" dirty="0">
                <a:ln>
                  <a:noFill/>
                </a:ln>
                <a:solidFill>
                  <a:srgbClr val="131A6D"/>
                </a:solidFill>
                <a:effectLst/>
                <a:uLnTx/>
                <a:uFillTx/>
                <a:latin typeface="Arial"/>
                <a:cs typeface="Arial"/>
              </a:rPr>
              <a:t>:</a:t>
            </a:r>
            <a:r>
              <a:rPr lang="en-US" altLang="en-US" sz="2000" b="1" dirty="0">
                <a:solidFill>
                  <a:srgbClr val="131A6D"/>
                </a:solidFill>
                <a:latin typeface="Arial"/>
                <a:cs typeface="Arial"/>
              </a:rPr>
              <a:t> </a:t>
            </a:r>
            <a:r>
              <a:rPr kumimoji="0" lang="en-US" altLang="en-US" sz="2000" b="1" i="0" u="none" strike="noStrike" kern="1200" cap="none" spc="0" normalizeH="0" baseline="0" noProof="0" dirty="0">
                <a:ln>
                  <a:noFill/>
                </a:ln>
                <a:solidFill>
                  <a:srgbClr val="131A6D"/>
                </a:solidFill>
                <a:effectLst/>
                <a:uLnTx/>
                <a:uFillTx/>
                <a:latin typeface="Arial"/>
                <a:cs typeface="Arial"/>
              </a:rPr>
              <a:t> </a:t>
            </a:r>
            <a:r>
              <a:rPr kumimoji="0" lang="es-ES" altLang="en-US" sz="2000" b="1" i="0" u="none" strike="noStrike" kern="1200" cap="none" spc="0" normalizeH="0" baseline="0" noProof="0" dirty="0">
                <a:ln>
                  <a:noFill/>
                </a:ln>
                <a:solidFill>
                  <a:srgbClr val="131A6D"/>
                </a:solidFill>
                <a:effectLst/>
                <a:uLnTx/>
                <a:uFillTx/>
                <a:latin typeface="Arial"/>
                <a:cs typeface="Arial"/>
              </a:rPr>
              <a:t>Una vez que haya gastado $2,000 de su bolsillo, no pagará un copago ni </a:t>
            </a:r>
            <a:r>
              <a:rPr kumimoji="0" lang="es-ES" altLang="en-US" sz="2000" b="1" i="0" u="none" strike="noStrike" kern="1200" cap="none" spc="0" normalizeH="0" baseline="0" noProof="0" dirty="0" err="1">
                <a:ln>
                  <a:noFill/>
                </a:ln>
                <a:solidFill>
                  <a:srgbClr val="131A6D"/>
                </a:solidFill>
                <a:effectLst/>
                <a:uLnTx/>
                <a:uFillTx/>
                <a:latin typeface="Arial"/>
                <a:cs typeface="Arial"/>
              </a:rPr>
              <a:t>coseguro</a:t>
            </a:r>
            <a:r>
              <a:rPr kumimoji="0" lang="es-ES" altLang="en-US" sz="2000" b="1" i="0" u="none" strike="noStrike" kern="1200" cap="none" spc="0" normalizeH="0" baseline="0" noProof="0" dirty="0">
                <a:ln>
                  <a:noFill/>
                </a:ln>
                <a:solidFill>
                  <a:srgbClr val="131A6D"/>
                </a:solidFill>
                <a:effectLst/>
                <a:uLnTx/>
                <a:uFillTx/>
                <a:latin typeface="Arial"/>
                <a:cs typeface="Arial"/>
              </a:rPr>
              <a:t> por los medicamentos cubiertos de la Parte D durante el resto del año calendario.</a:t>
            </a:r>
            <a:endParaRPr lang="en-US" altLang="en-US" sz="2000" b="1" i="0" u="none" strike="noStrike" kern="1200" cap="none" spc="0" normalizeH="0" baseline="0" noProof="0" dirty="0">
              <a:ln>
                <a:noFill/>
              </a:ln>
              <a:solidFill>
                <a:srgbClr val="131A6D"/>
              </a:solidFill>
              <a:effectLst/>
              <a:uLnTx/>
              <a:uFillTx/>
              <a:latin typeface="Arial"/>
              <a:cs typeface="Arial"/>
            </a:endParaRPr>
          </a:p>
        </p:txBody>
      </p:sp>
      <p:sp>
        <p:nvSpPr>
          <p:cNvPr id="4" name="Rectangle 3">
            <a:extLst>
              <a:ext uri="{FF2B5EF4-FFF2-40B4-BE49-F238E27FC236}">
                <a16:creationId xmlns:a16="http://schemas.microsoft.com/office/drawing/2014/main" id="{EC8E14AC-02BC-4621-9584-772F8B09724A}"/>
              </a:ext>
            </a:extLst>
          </p:cNvPr>
          <p:cNvSpPr/>
          <p:nvPr/>
        </p:nvSpPr>
        <p:spPr>
          <a:xfrm>
            <a:off x="8595497" y="4819273"/>
            <a:ext cx="548503" cy="2038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5F98A37-DC04-4B55-A5BC-389E97B41ECB}"/>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78523089-1285-419D-99F1-4CC47D20C6DA}"/>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559D072-5993-45B4-B6B3-1E8F26A069A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Part D</a:t>
              </a:r>
            </a:p>
          </p:txBody>
        </p:sp>
        <p:sp>
          <p:nvSpPr>
            <p:cNvPr id="15" name="Flowchart: Process 14">
              <a:extLst>
                <a:ext uri="{FF2B5EF4-FFF2-40B4-BE49-F238E27FC236}">
                  <a16:creationId xmlns:a16="http://schemas.microsoft.com/office/drawing/2014/main" id="{7E868340-0EB5-4662-A0EA-6CB85A2CAC1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961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9144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err="1">
                <a:solidFill>
                  <a:srgbClr val="131A6D"/>
                </a:solidFill>
                <a:cs typeface="Arial" charset="0"/>
              </a:rPr>
              <a:t>En</a:t>
            </a:r>
            <a:r>
              <a:rPr lang="en-US" sz="3200" b="1" kern="0" dirty="0">
                <a:solidFill>
                  <a:srgbClr val="131A6D"/>
                </a:solidFill>
                <a:cs typeface="Arial" charset="0"/>
              </a:rPr>
              <a:t> </a:t>
            </a:r>
            <a:r>
              <a:rPr lang="en-US" sz="3200" b="1" kern="0" dirty="0" err="1">
                <a:solidFill>
                  <a:srgbClr val="131A6D"/>
                </a:solidFill>
                <a:cs typeface="Arial" charset="0"/>
              </a:rPr>
              <a:t>esta</a:t>
            </a:r>
            <a:r>
              <a:rPr lang="en-US" sz="3200" b="1" kern="0" dirty="0">
                <a:solidFill>
                  <a:srgbClr val="131A6D"/>
                </a:solidFill>
                <a:cs typeface="Arial" charset="0"/>
              </a:rPr>
              <a:t> </a:t>
            </a:r>
            <a:r>
              <a:rPr lang="en-US" sz="3200" b="1" kern="0" dirty="0" err="1">
                <a:solidFill>
                  <a:srgbClr val="131A6D"/>
                </a:solidFill>
                <a:cs typeface="Arial" charset="0"/>
              </a:rPr>
              <a:t>Presentación</a:t>
            </a:r>
            <a:endParaRPr lang="en-US" sz="3200" b="1" kern="0" dirty="0">
              <a:solidFill>
                <a:srgbClr val="131A6D"/>
              </a:solidFill>
              <a:cs typeface="Arial" charset="0"/>
            </a:endParaRPr>
          </a:p>
        </p:txBody>
      </p:sp>
      <p:sp>
        <p:nvSpPr>
          <p:cNvPr id="7" name="Rectangle 6">
            <a:extLst>
              <a:ext uri="{FF2B5EF4-FFF2-40B4-BE49-F238E27FC236}">
                <a16:creationId xmlns:a16="http://schemas.microsoft.com/office/drawing/2014/main" id="{E17ED6B8-4104-4733-93BC-38350A88515B}"/>
              </a:ext>
            </a:extLst>
          </p:cNvPr>
          <p:cNvSpPr/>
          <p:nvPr/>
        </p:nvSpPr>
        <p:spPr>
          <a:xfrm>
            <a:off x="0" y="1848464"/>
            <a:ext cx="9144000" cy="4472927"/>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hand&#10;&#10;Description automatically generated">
            <a:extLst>
              <a:ext uri="{FF2B5EF4-FFF2-40B4-BE49-F238E27FC236}">
                <a16:creationId xmlns:a16="http://schemas.microsoft.com/office/drawing/2014/main" id="{5C6B51F7-FE49-49ED-AA6D-E41FF0CB6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91737" y="1954152"/>
            <a:ext cx="4952263" cy="4267200"/>
          </a:xfrm>
          <a:prstGeom prst="rect">
            <a:avLst/>
          </a:prstGeom>
          <a:effectLst>
            <a:softEdge rad="0"/>
          </a:effectLst>
        </p:spPr>
      </p:pic>
      <p:sp>
        <p:nvSpPr>
          <p:cNvPr id="2" name="Rectangle 1">
            <a:extLst>
              <a:ext uri="{FF2B5EF4-FFF2-40B4-BE49-F238E27FC236}">
                <a16:creationId xmlns:a16="http://schemas.microsoft.com/office/drawing/2014/main" id="{EFF2988E-4CDB-46FD-93DB-F12BEE9457DE}"/>
              </a:ext>
            </a:extLst>
          </p:cNvPr>
          <p:cNvSpPr>
            <a:spLocks noChangeArrowheads="1"/>
          </p:cNvSpPr>
          <p:nvPr/>
        </p:nvSpPr>
        <p:spPr bwMode="auto">
          <a:xfrm>
            <a:off x="877529" y="2214951"/>
            <a:ext cx="5562600" cy="372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Qué</a:t>
            </a:r>
            <a:r>
              <a:rPr lang="en-US" altLang="en-US" sz="2000" b="1" kern="0" dirty="0">
                <a:solidFill>
                  <a:srgbClr val="000066"/>
                </a:solidFill>
                <a:cs typeface="Arial" panose="020B0604020202020204" pitchFamily="34" charset="0"/>
              </a:rPr>
              <a:t> es Medicare?</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Calendario</a:t>
            </a:r>
            <a:r>
              <a:rPr lang="en-US" altLang="en-US" sz="2000" b="1" kern="0" dirty="0">
                <a:solidFill>
                  <a:srgbClr val="000066"/>
                </a:solidFill>
                <a:cs typeface="Arial" panose="020B0604020202020204" pitchFamily="34" charset="0"/>
              </a:rPr>
              <a:t> de Inscripción?</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Qué</a:t>
            </a:r>
            <a:r>
              <a:rPr lang="en-US" altLang="en-US" sz="2000" b="1" kern="0" dirty="0">
                <a:solidFill>
                  <a:srgbClr val="000066"/>
                </a:solidFill>
                <a:cs typeface="Arial" panose="020B0604020202020204" pitchFamily="34" charset="0"/>
              </a:rPr>
              <a:t> cubre Medicare?</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Cuánto</a:t>
            </a:r>
            <a:r>
              <a:rPr lang="en-US" altLang="en-US" sz="2000" b="1" kern="0" dirty="0">
                <a:solidFill>
                  <a:srgbClr val="000066"/>
                </a:solidFill>
                <a:cs typeface="Arial" panose="020B0604020202020204" pitchFamily="34" charset="0"/>
              </a:rPr>
              <a:t> </a:t>
            </a:r>
            <a:r>
              <a:rPr lang="en-US" altLang="en-US" sz="2000" b="1" kern="0" dirty="0" err="1">
                <a:solidFill>
                  <a:srgbClr val="000066"/>
                </a:solidFill>
                <a:cs typeface="Arial" panose="020B0604020202020204" pitchFamily="34" charset="0"/>
              </a:rPr>
              <a:t>va</a:t>
            </a:r>
            <a:r>
              <a:rPr lang="en-US" altLang="en-US" sz="2000" b="1" kern="0" dirty="0">
                <a:solidFill>
                  <a:srgbClr val="000066"/>
                </a:solidFill>
                <a:cs typeface="Arial" panose="020B0604020202020204" pitchFamily="34" charset="0"/>
              </a:rPr>
              <a:t> a costar?</a:t>
            </a:r>
          </a:p>
          <a:p>
            <a:pPr eaLnBrk="1" fontAlgn="auto" hangingPunct="1">
              <a:lnSpc>
                <a:spcPct val="150000"/>
              </a:lnSpc>
              <a:spcBef>
                <a:spcPct val="0"/>
              </a:spcBef>
              <a:spcAft>
                <a:spcPts val="0"/>
              </a:spcAft>
              <a:buFontTx/>
              <a:buAutoNum type="arabicPeriod"/>
              <a:defRPr/>
            </a:pPr>
            <a:r>
              <a:rPr lang="es-ES" altLang="en-US" sz="2000" b="1" kern="0" dirty="0">
                <a:solidFill>
                  <a:srgbClr val="000066"/>
                </a:solidFill>
                <a:cs typeface="Arial" panose="020B0604020202020204" pitchFamily="34" charset="0"/>
              </a:rPr>
              <a:t>¿Y si no puedo pagarlo?</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¿Hay </a:t>
            </a:r>
            <a:r>
              <a:rPr lang="en-US" altLang="en-US" sz="2000" b="1" kern="0" dirty="0" err="1">
                <a:solidFill>
                  <a:srgbClr val="000066"/>
                </a:solidFill>
                <a:cs typeface="Arial" panose="020B0604020202020204" pitchFamily="34" charset="0"/>
              </a:rPr>
              <a:t>otras</a:t>
            </a:r>
            <a:r>
              <a:rPr lang="en-US" altLang="en-US" sz="2000" b="1" kern="0" dirty="0">
                <a:solidFill>
                  <a:srgbClr val="000066"/>
                </a:solidFill>
                <a:cs typeface="Arial" panose="020B0604020202020204" pitchFamily="34" charset="0"/>
              </a:rPr>
              <a:t> </a:t>
            </a:r>
            <a:r>
              <a:rPr lang="en-US" altLang="en-US" sz="2000" b="1" kern="0" dirty="0" err="1">
                <a:solidFill>
                  <a:srgbClr val="000066"/>
                </a:solidFill>
                <a:cs typeface="Arial" panose="020B0604020202020204" pitchFamily="34" charset="0"/>
              </a:rPr>
              <a:t>opciones</a:t>
            </a:r>
            <a:r>
              <a:rPr lang="en-US" altLang="en-US" sz="2000" b="1" kern="0" dirty="0">
                <a:solidFill>
                  <a:srgbClr val="000066"/>
                </a:solidFill>
                <a:cs typeface="Arial" panose="020B0604020202020204" pitchFamily="34" charset="0"/>
              </a:rPr>
              <a:t>?</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a:t>
            </a:r>
            <a:r>
              <a:rPr lang="en-US" altLang="en-US" sz="2000" b="1" kern="0" dirty="0" err="1">
                <a:solidFill>
                  <a:srgbClr val="000066"/>
                </a:solidFill>
                <a:cs typeface="Arial" panose="020B0604020202020204" pitchFamily="34" charset="0"/>
              </a:rPr>
              <a:t>Existen</a:t>
            </a:r>
            <a:r>
              <a:rPr lang="en-US" altLang="en-US" sz="2000" b="1" kern="0" dirty="0">
                <a:solidFill>
                  <a:srgbClr val="000066"/>
                </a:solidFill>
                <a:cs typeface="Arial" panose="020B0604020202020204" pitchFamily="34" charset="0"/>
              </a:rPr>
              <a:t> </a:t>
            </a:r>
            <a:r>
              <a:rPr lang="en-US" altLang="en-US" sz="2000" b="1" kern="0" dirty="0" err="1">
                <a:solidFill>
                  <a:srgbClr val="000066"/>
                </a:solidFill>
                <a:cs typeface="Arial" panose="020B0604020202020204" pitchFamily="34" charset="0"/>
              </a:rPr>
              <a:t>otros</a:t>
            </a:r>
            <a:r>
              <a:rPr lang="en-US" altLang="en-US" sz="2000" b="1" kern="0" dirty="0">
                <a:solidFill>
                  <a:srgbClr val="000066"/>
                </a:solidFill>
                <a:cs typeface="Arial" panose="020B0604020202020204" pitchFamily="34" charset="0"/>
              </a:rPr>
              <a:t> </a:t>
            </a:r>
            <a:r>
              <a:rPr lang="en-US" altLang="en-US" sz="2000" b="1" kern="0" dirty="0" err="1">
                <a:solidFill>
                  <a:srgbClr val="000066"/>
                </a:solidFill>
                <a:cs typeface="Arial" panose="020B0604020202020204" pitchFamily="34" charset="0"/>
              </a:rPr>
              <a:t>beneficios</a:t>
            </a:r>
            <a:r>
              <a:rPr lang="en-US" altLang="en-US" sz="2000" b="1" kern="0" dirty="0">
                <a:solidFill>
                  <a:srgbClr val="000066"/>
                </a:solidFill>
                <a:cs typeface="Arial" panose="020B0604020202020204" pitchFamily="34" charset="0"/>
              </a:rPr>
              <a:t>?</a:t>
            </a:r>
          </a:p>
          <a:p>
            <a:pPr eaLnBrk="1" fontAlgn="auto" hangingPunct="1">
              <a:lnSpc>
                <a:spcPct val="150000"/>
              </a:lnSpc>
              <a:spcBef>
                <a:spcPct val="0"/>
              </a:spcBef>
              <a:spcAft>
                <a:spcPts val="0"/>
              </a:spcAft>
              <a:buFontTx/>
              <a:buAutoNum type="arabicPeriod"/>
              <a:defRPr/>
            </a:pPr>
            <a:r>
              <a:rPr lang="en-US" altLang="en-US" sz="2000" b="1" kern="0" dirty="0">
                <a:solidFill>
                  <a:srgbClr val="000066"/>
                </a:solidFill>
                <a:cs typeface="Arial" panose="020B0604020202020204" pitchFamily="34" charset="0"/>
              </a:rPr>
              <a:t>Consejos para la </a:t>
            </a:r>
            <a:r>
              <a:rPr lang="en-US" altLang="en-US" sz="2000" b="1" kern="0" dirty="0" err="1">
                <a:solidFill>
                  <a:srgbClr val="000066"/>
                </a:solidFill>
                <a:cs typeface="Arial" panose="020B0604020202020204" pitchFamily="34" charset="0"/>
              </a:rPr>
              <a:t>Compra</a:t>
            </a:r>
            <a:endParaRPr lang="en-US" altLang="en-US" sz="2000" b="1" kern="0" dirty="0">
              <a:solidFill>
                <a:srgbClr val="000066"/>
              </a:solidFill>
              <a:cs typeface="Arial" panose="020B0604020202020204" pitchFamily="34" charset="0"/>
            </a:endParaRPr>
          </a:p>
        </p:txBody>
      </p:sp>
      <p:grpSp>
        <p:nvGrpSpPr>
          <p:cNvPr id="4" name="Group 3">
            <a:extLst>
              <a:ext uri="{FF2B5EF4-FFF2-40B4-BE49-F238E27FC236}">
                <a16:creationId xmlns:a16="http://schemas.microsoft.com/office/drawing/2014/main" id="{4EB9D2C1-8270-4828-B939-F6EA5FBEBDF8}"/>
              </a:ext>
            </a:extLst>
          </p:cNvPr>
          <p:cNvGrpSpPr/>
          <p:nvPr/>
        </p:nvGrpSpPr>
        <p:grpSpPr>
          <a:xfrm>
            <a:off x="0" y="145906"/>
            <a:ext cx="9143999" cy="390703"/>
            <a:chOff x="0" y="145906"/>
            <a:chExt cx="9143999" cy="390703"/>
          </a:xfrm>
        </p:grpSpPr>
        <p:sp>
          <p:nvSpPr>
            <p:cNvPr id="3" name="Flowchart: Process 2">
              <a:extLst>
                <a:ext uri="{FF2B5EF4-FFF2-40B4-BE49-F238E27FC236}">
                  <a16:creationId xmlns:a16="http://schemas.microsoft.com/office/drawing/2014/main" id="{1B033720-3A0F-4999-B0B0-7CA2DBF4137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389C5"/>
                </a:solidFill>
              </a:endParaRPr>
            </a:p>
          </p:txBody>
        </p:sp>
        <p:sp>
          <p:nvSpPr>
            <p:cNvPr id="13" name="TextBox 12">
              <a:extLst>
                <a:ext uri="{FF2B5EF4-FFF2-40B4-BE49-F238E27FC236}">
                  <a16:creationId xmlns:a16="http://schemas.microsoft.com/office/drawing/2014/main" id="{F6E06CCB-976F-4FDC-8B19-6B1F8E3267E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DB66725F-FF65-40E0-9E44-19B0C03F796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4701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2742D907-B1B8-4901-BF1D-3B47779DDDC7}"/>
              </a:ext>
            </a:extLst>
          </p:cNvPr>
          <p:cNvSpPr txBox="1">
            <a:spLocks noChangeArrowheads="1"/>
          </p:cNvSpPr>
          <p:nvPr/>
        </p:nvSpPr>
        <p:spPr bwMode="auto">
          <a:xfrm>
            <a:off x="-4281" y="1066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Advantage Enrollment Periods</a:t>
            </a:r>
          </a:p>
        </p:txBody>
      </p:sp>
      <p:sp>
        <p:nvSpPr>
          <p:cNvPr id="2" name="TextBox 1">
            <a:extLst>
              <a:ext uri="{FF2B5EF4-FFF2-40B4-BE49-F238E27FC236}">
                <a16:creationId xmlns:a16="http://schemas.microsoft.com/office/drawing/2014/main" id="{5F5170DA-250C-4367-A01F-CFAA577017F8}"/>
              </a:ext>
            </a:extLst>
          </p:cNvPr>
          <p:cNvSpPr txBox="1"/>
          <p:nvPr/>
        </p:nvSpPr>
        <p:spPr>
          <a:xfrm>
            <a:off x="493501" y="2535972"/>
            <a:ext cx="8107417" cy="4401205"/>
          </a:xfrm>
          <a:prstGeom prst="rect">
            <a:avLst/>
          </a:prstGeom>
          <a:noFill/>
        </p:spPr>
        <p:txBody>
          <a:bodyPr wrap="square" rtlCol="0">
            <a:spAutoFit/>
          </a:bodyPr>
          <a:lstStyle/>
          <a:p>
            <a:pPr algn="ctr"/>
            <a:r>
              <a:rPr lang="en-US" sz="2000" b="1" dirty="0">
                <a:solidFill>
                  <a:srgbClr val="131A6D"/>
                </a:solidFill>
              </a:rPr>
              <a:t>Período </a:t>
            </a:r>
            <a:r>
              <a:rPr lang="en-US" sz="2000" b="1" dirty="0" err="1">
                <a:solidFill>
                  <a:srgbClr val="131A6D"/>
                </a:solidFill>
              </a:rPr>
              <a:t>Inicial</a:t>
            </a:r>
            <a:r>
              <a:rPr lang="en-US" sz="2000" b="1" dirty="0">
                <a:solidFill>
                  <a:srgbClr val="131A6D"/>
                </a:solidFill>
              </a:rPr>
              <a:t> de Inscripción (IEP</a:t>
            </a:r>
            <a:r>
              <a:rPr lang="en-US" sz="2000" dirty="0">
                <a:solidFill>
                  <a:srgbClr val="131A6D"/>
                </a:solidFill>
              </a:rPr>
              <a:t>)</a:t>
            </a:r>
          </a:p>
          <a:p>
            <a:pPr algn="ctr"/>
            <a:r>
              <a:rPr lang="es-ES" altLang="en-US" sz="2000" dirty="0">
                <a:solidFill>
                  <a:srgbClr val="131A6D"/>
                </a:solidFill>
              </a:rPr>
              <a:t>Período de 7 meses alrededor del mes del cumpleaños número 65</a:t>
            </a:r>
            <a:r>
              <a:rPr lang="en-US" sz="2000" dirty="0">
                <a:solidFill>
                  <a:srgbClr val="131A6D"/>
                </a:solidFill>
              </a:rPr>
              <a:t>	</a:t>
            </a:r>
          </a:p>
          <a:p>
            <a:pPr algn="ctr"/>
            <a:r>
              <a:rPr lang="en-US" sz="2000" b="1" dirty="0">
                <a:solidFill>
                  <a:srgbClr val="131A6D"/>
                </a:solidFill>
              </a:rPr>
              <a:t>Período de Inscripción </a:t>
            </a:r>
            <a:r>
              <a:rPr lang="en-US" sz="2000" b="1" dirty="0" err="1">
                <a:solidFill>
                  <a:srgbClr val="131A6D"/>
                </a:solidFill>
              </a:rPr>
              <a:t>Anual</a:t>
            </a:r>
            <a:r>
              <a:rPr lang="en-US" sz="2000" b="1" dirty="0">
                <a:solidFill>
                  <a:srgbClr val="131A6D"/>
                </a:solidFill>
              </a:rPr>
              <a:t> (AEP)</a:t>
            </a:r>
          </a:p>
          <a:p>
            <a:pPr algn="ctr"/>
            <a:r>
              <a:rPr lang="en-US" sz="2000" dirty="0">
                <a:solidFill>
                  <a:srgbClr val="131A6D"/>
                </a:solidFill>
              </a:rPr>
              <a:t>Oct 15 – Dec 7</a:t>
            </a:r>
            <a:br>
              <a:rPr lang="en-US" sz="2000" dirty="0">
                <a:solidFill>
                  <a:srgbClr val="131A6D"/>
                </a:solidFill>
              </a:rPr>
            </a:br>
            <a:r>
              <a:rPr lang="en-US" sz="2000" dirty="0">
                <a:solidFill>
                  <a:srgbClr val="131A6D"/>
                </a:solidFill>
              </a:rPr>
              <a:t>                        </a:t>
            </a:r>
            <a:endParaRPr lang="en-US" sz="2000" b="1" dirty="0">
              <a:solidFill>
                <a:srgbClr val="131A6D"/>
              </a:solidFill>
            </a:endParaRPr>
          </a:p>
          <a:p>
            <a:pPr algn="ctr"/>
            <a:r>
              <a:rPr lang="en-US" sz="2000" b="1" dirty="0">
                <a:solidFill>
                  <a:srgbClr val="131A6D"/>
                </a:solidFill>
              </a:rPr>
              <a:t>Período de Inscripción </a:t>
            </a:r>
            <a:r>
              <a:rPr lang="en-US" sz="2000" b="1" dirty="0" err="1">
                <a:solidFill>
                  <a:srgbClr val="131A6D"/>
                </a:solidFill>
              </a:rPr>
              <a:t>Abierta</a:t>
            </a:r>
            <a:r>
              <a:rPr lang="en-US" sz="2000" b="1" dirty="0">
                <a:solidFill>
                  <a:srgbClr val="131A6D"/>
                </a:solidFill>
              </a:rPr>
              <a:t> (OEP)</a:t>
            </a:r>
          </a:p>
          <a:p>
            <a:pPr algn="ctr"/>
            <a:r>
              <a:rPr lang="en-US" sz="2000" dirty="0" err="1">
                <a:solidFill>
                  <a:srgbClr val="131A6D"/>
                </a:solidFill>
              </a:rPr>
              <a:t>Enero</a:t>
            </a:r>
            <a:r>
              <a:rPr lang="en-US" sz="2000" dirty="0">
                <a:solidFill>
                  <a:srgbClr val="131A6D"/>
                </a:solidFill>
              </a:rPr>
              <a:t> 1 – </a:t>
            </a:r>
            <a:r>
              <a:rPr lang="en-US" sz="2000" dirty="0" err="1">
                <a:solidFill>
                  <a:srgbClr val="131A6D"/>
                </a:solidFill>
              </a:rPr>
              <a:t>Marzo</a:t>
            </a:r>
            <a:r>
              <a:rPr lang="en-US" sz="2000" dirty="0">
                <a:solidFill>
                  <a:srgbClr val="131A6D"/>
                </a:solidFill>
              </a:rPr>
              <a:t> 31</a:t>
            </a:r>
          </a:p>
          <a:p>
            <a:pPr algn="ctr"/>
            <a:endParaRPr lang="en-US" sz="2000" dirty="0">
              <a:solidFill>
                <a:srgbClr val="131A6D"/>
              </a:solidFill>
            </a:endParaRPr>
          </a:p>
          <a:p>
            <a:pPr algn="ctr"/>
            <a:r>
              <a:rPr lang="en-US" sz="2000" b="1" dirty="0">
                <a:solidFill>
                  <a:srgbClr val="131A6D"/>
                </a:solidFill>
              </a:rPr>
              <a:t>Período Especial Inscripción (SEP)</a:t>
            </a:r>
          </a:p>
          <a:p>
            <a:pPr algn="ctr"/>
            <a:r>
              <a:rPr lang="en-US" sz="2000" dirty="0">
                <a:solidFill>
                  <a:srgbClr val="131A6D"/>
                </a:solidFill>
              </a:rPr>
              <a:t>Cambio de </a:t>
            </a:r>
            <a:r>
              <a:rPr lang="en-US" sz="2000" dirty="0" err="1">
                <a:solidFill>
                  <a:srgbClr val="131A6D"/>
                </a:solidFill>
              </a:rPr>
              <a:t>domicilio</a:t>
            </a:r>
            <a:r>
              <a:rPr lang="en-US" sz="2000" dirty="0">
                <a:solidFill>
                  <a:srgbClr val="131A6D"/>
                </a:solidFill>
              </a:rPr>
              <a:t>, </a:t>
            </a:r>
            <a:r>
              <a:rPr lang="en-US" sz="2000" dirty="0" err="1">
                <a:solidFill>
                  <a:srgbClr val="131A6D"/>
                </a:solidFill>
              </a:rPr>
              <a:t>pérdida</a:t>
            </a:r>
            <a:r>
              <a:rPr lang="en-US" sz="2000" dirty="0">
                <a:solidFill>
                  <a:srgbClr val="131A6D"/>
                </a:solidFill>
              </a:rPr>
              <a:t> de </a:t>
            </a:r>
            <a:r>
              <a:rPr lang="en-US" sz="2000" dirty="0" err="1">
                <a:solidFill>
                  <a:srgbClr val="131A6D"/>
                </a:solidFill>
              </a:rPr>
              <a:t>cobertura</a:t>
            </a:r>
            <a:r>
              <a:rPr lang="en-US" sz="2000" dirty="0">
                <a:solidFill>
                  <a:srgbClr val="131A6D"/>
                </a:solidFill>
              </a:rPr>
              <a:t> de </a:t>
            </a:r>
            <a:r>
              <a:rPr lang="en-US" sz="2000" dirty="0" err="1">
                <a:solidFill>
                  <a:srgbClr val="131A6D"/>
                </a:solidFill>
              </a:rPr>
              <a:t>grupo</a:t>
            </a:r>
            <a:r>
              <a:rPr lang="en-US" sz="2000" dirty="0">
                <a:solidFill>
                  <a:srgbClr val="131A6D"/>
                </a:solidFill>
              </a:rPr>
              <a:t>, </a:t>
            </a:r>
            <a:r>
              <a:rPr lang="en-US" sz="2000" dirty="0" err="1">
                <a:solidFill>
                  <a:srgbClr val="131A6D"/>
                </a:solidFill>
              </a:rPr>
              <a:t>su</a:t>
            </a:r>
            <a:r>
              <a:rPr lang="en-US" sz="2000" dirty="0">
                <a:solidFill>
                  <a:srgbClr val="131A6D"/>
                </a:solidFill>
              </a:rPr>
              <a:t> plan sale del mercado para </a:t>
            </a:r>
            <a:r>
              <a:rPr lang="en-US" sz="2000" dirty="0" err="1">
                <a:solidFill>
                  <a:srgbClr val="131A6D"/>
                </a:solidFill>
              </a:rPr>
              <a:t>en</a:t>
            </a:r>
            <a:r>
              <a:rPr lang="en-US" sz="2000" dirty="0">
                <a:solidFill>
                  <a:srgbClr val="131A6D"/>
                </a:solidFill>
              </a:rPr>
              <a:t> </a:t>
            </a:r>
            <a:r>
              <a:rPr lang="en-US" sz="2000" dirty="0" err="1">
                <a:solidFill>
                  <a:srgbClr val="131A6D"/>
                </a:solidFill>
              </a:rPr>
              <a:t>año</a:t>
            </a:r>
            <a:r>
              <a:rPr lang="en-US" sz="2000" dirty="0">
                <a:solidFill>
                  <a:srgbClr val="131A6D"/>
                </a:solidFill>
              </a:rPr>
              <a:t> </a:t>
            </a:r>
            <a:r>
              <a:rPr lang="en-US" sz="2000" dirty="0" err="1">
                <a:solidFill>
                  <a:srgbClr val="131A6D"/>
                </a:solidFill>
              </a:rPr>
              <a:t>siguiente</a:t>
            </a:r>
            <a:r>
              <a:rPr lang="en-US" sz="2000" dirty="0">
                <a:solidFill>
                  <a:srgbClr val="131A6D"/>
                </a:solidFill>
              </a:rPr>
              <a:t>, etc. Si hay un plan de 5 </a:t>
            </a:r>
            <a:r>
              <a:rPr lang="en-US" sz="2000" dirty="0" err="1">
                <a:solidFill>
                  <a:srgbClr val="131A6D"/>
                </a:solidFill>
              </a:rPr>
              <a:t>estrellas</a:t>
            </a:r>
            <a:r>
              <a:rPr lang="en-US" sz="2000" dirty="0">
                <a:solidFill>
                  <a:srgbClr val="131A6D"/>
                </a:solidFill>
              </a:rPr>
              <a:t> disponible </a:t>
            </a:r>
            <a:r>
              <a:rPr lang="en-US" sz="2000" dirty="0" err="1">
                <a:solidFill>
                  <a:srgbClr val="131A6D"/>
                </a:solidFill>
              </a:rPr>
              <a:t>en</a:t>
            </a:r>
            <a:r>
              <a:rPr lang="en-US" sz="2000" dirty="0">
                <a:solidFill>
                  <a:srgbClr val="131A6D"/>
                </a:solidFill>
              </a:rPr>
              <a:t> </a:t>
            </a:r>
            <a:r>
              <a:rPr lang="en-US" sz="2000" dirty="0" err="1">
                <a:solidFill>
                  <a:srgbClr val="131A6D"/>
                </a:solidFill>
              </a:rPr>
              <a:t>su</a:t>
            </a:r>
            <a:r>
              <a:rPr lang="en-US" sz="2000" dirty="0">
                <a:solidFill>
                  <a:srgbClr val="131A6D"/>
                </a:solidFill>
              </a:rPr>
              <a:t> zona puede utilizer un SEP </a:t>
            </a:r>
            <a:r>
              <a:rPr lang="en-US" sz="2000" dirty="0" err="1">
                <a:solidFill>
                  <a:srgbClr val="131A6D"/>
                </a:solidFill>
              </a:rPr>
              <a:t>una</a:t>
            </a:r>
            <a:r>
              <a:rPr lang="en-US" sz="2000" dirty="0">
                <a:solidFill>
                  <a:srgbClr val="131A6D"/>
                </a:solidFill>
              </a:rPr>
              <a:t> </a:t>
            </a:r>
            <a:r>
              <a:rPr lang="en-US" sz="2000" dirty="0" err="1">
                <a:solidFill>
                  <a:srgbClr val="131A6D"/>
                </a:solidFill>
              </a:rPr>
              <a:t>vez</a:t>
            </a:r>
            <a:r>
              <a:rPr lang="en-US" sz="2000" dirty="0">
                <a:solidFill>
                  <a:srgbClr val="131A6D"/>
                </a:solidFill>
              </a:rPr>
              <a:t> entre el 8 de </a:t>
            </a:r>
            <a:r>
              <a:rPr lang="en-US" sz="2000" dirty="0" err="1">
                <a:solidFill>
                  <a:srgbClr val="131A6D"/>
                </a:solidFill>
              </a:rPr>
              <a:t>diciembre</a:t>
            </a:r>
            <a:r>
              <a:rPr lang="en-US" sz="2000" dirty="0">
                <a:solidFill>
                  <a:srgbClr val="131A6D"/>
                </a:solidFill>
              </a:rPr>
              <a:t> y el 30 de </a:t>
            </a:r>
            <a:r>
              <a:rPr lang="en-US" sz="2000" dirty="0" err="1">
                <a:solidFill>
                  <a:srgbClr val="131A6D"/>
                </a:solidFill>
              </a:rPr>
              <a:t>noviembre</a:t>
            </a:r>
            <a:r>
              <a:rPr lang="en-US" sz="2000" dirty="0">
                <a:solidFill>
                  <a:srgbClr val="131A6D"/>
                </a:solidFill>
              </a:rPr>
              <a:t>.  </a:t>
            </a:r>
          </a:p>
        </p:txBody>
      </p:sp>
      <p:grpSp>
        <p:nvGrpSpPr>
          <p:cNvPr id="5" name="Group 4">
            <a:extLst>
              <a:ext uri="{FF2B5EF4-FFF2-40B4-BE49-F238E27FC236}">
                <a16:creationId xmlns:a16="http://schemas.microsoft.com/office/drawing/2014/main" id="{1B86FE98-6CF9-4395-ABDF-7B48DA3A4D20}"/>
              </a:ext>
            </a:extLst>
          </p:cNvPr>
          <p:cNvGrpSpPr/>
          <p:nvPr/>
        </p:nvGrpSpPr>
        <p:grpSpPr>
          <a:xfrm>
            <a:off x="2848075" y="1898892"/>
            <a:ext cx="3447850" cy="456600"/>
            <a:chOff x="4447675" y="2013492"/>
            <a:chExt cx="3447850" cy="456600"/>
          </a:xfrm>
        </p:grpSpPr>
        <p:pic>
          <p:nvPicPr>
            <p:cNvPr id="9" name="Picture 8">
              <a:extLst>
                <a:ext uri="{FF2B5EF4-FFF2-40B4-BE49-F238E27FC236}">
                  <a16:creationId xmlns:a16="http://schemas.microsoft.com/office/drawing/2014/main" id="{CE3C0864-F850-496E-ADBC-CEA066352E82}"/>
                </a:ext>
              </a:extLst>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5943600" y="2013492"/>
              <a:ext cx="456600" cy="456600"/>
            </a:xfrm>
            <a:prstGeom prst="rect">
              <a:avLst/>
            </a:prstGeom>
            <a:noFill/>
          </p:spPr>
        </p:pic>
        <p:pic>
          <p:nvPicPr>
            <p:cNvPr id="10" name="Picture 9">
              <a:extLst>
                <a:ext uri="{FF2B5EF4-FFF2-40B4-BE49-F238E27FC236}">
                  <a16:creationId xmlns:a16="http://schemas.microsoft.com/office/drawing/2014/main" id="{C26ACFD6-5049-4A74-A765-431DAEABCE2A}"/>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6676725" y="2127192"/>
              <a:ext cx="304400" cy="304400"/>
            </a:xfrm>
            <a:prstGeom prst="rect">
              <a:avLst/>
            </a:prstGeom>
            <a:noFill/>
          </p:spPr>
        </p:pic>
        <p:pic>
          <p:nvPicPr>
            <p:cNvPr id="13" name="Picture 12">
              <a:extLst>
                <a:ext uri="{FF2B5EF4-FFF2-40B4-BE49-F238E27FC236}">
                  <a16:creationId xmlns:a16="http://schemas.microsoft.com/office/drawing/2014/main" id="{9CED8764-EDF9-4016-92CE-F39A4677302F}"/>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133925" y="2127192"/>
              <a:ext cx="304400" cy="304400"/>
            </a:xfrm>
            <a:prstGeom prst="rect">
              <a:avLst/>
            </a:prstGeom>
            <a:noFill/>
          </p:spPr>
        </p:pic>
        <p:pic>
          <p:nvPicPr>
            <p:cNvPr id="14" name="Picture 13">
              <a:extLst>
                <a:ext uri="{FF2B5EF4-FFF2-40B4-BE49-F238E27FC236}">
                  <a16:creationId xmlns:a16="http://schemas.microsoft.com/office/drawing/2014/main" id="{162C2F3B-2230-47A9-B1F9-146425159E40}"/>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591125" y="2127192"/>
              <a:ext cx="304400" cy="304400"/>
            </a:xfrm>
            <a:prstGeom prst="rect">
              <a:avLst/>
            </a:prstGeom>
            <a:noFill/>
          </p:spPr>
        </p:pic>
        <p:pic>
          <p:nvPicPr>
            <p:cNvPr id="15" name="Picture 14">
              <a:extLst>
                <a:ext uri="{FF2B5EF4-FFF2-40B4-BE49-F238E27FC236}">
                  <a16:creationId xmlns:a16="http://schemas.microsoft.com/office/drawing/2014/main" id="{7BFDA163-AEE1-4489-997C-262CB690F3B1}"/>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447675" y="2127192"/>
              <a:ext cx="304400" cy="304400"/>
            </a:xfrm>
            <a:prstGeom prst="rect">
              <a:avLst/>
            </a:prstGeom>
            <a:noFill/>
          </p:spPr>
        </p:pic>
        <p:pic>
          <p:nvPicPr>
            <p:cNvPr id="16" name="Picture 15">
              <a:extLst>
                <a:ext uri="{FF2B5EF4-FFF2-40B4-BE49-F238E27FC236}">
                  <a16:creationId xmlns:a16="http://schemas.microsoft.com/office/drawing/2014/main" id="{303AC6D3-571B-4C50-8AB1-9368E6F84ACB}"/>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4904875" y="2127192"/>
              <a:ext cx="304400" cy="304400"/>
            </a:xfrm>
            <a:prstGeom prst="rect">
              <a:avLst/>
            </a:prstGeom>
            <a:noFill/>
          </p:spPr>
        </p:pic>
        <p:pic>
          <p:nvPicPr>
            <p:cNvPr id="17" name="Picture 16">
              <a:extLst>
                <a:ext uri="{FF2B5EF4-FFF2-40B4-BE49-F238E27FC236}">
                  <a16:creationId xmlns:a16="http://schemas.microsoft.com/office/drawing/2014/main" id="{B3A1A907-11DC-403A-97FE-54B14DCFE721}"/>
                </a:ext>
              </a:extLst>
            </p:cNvPr>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5362075" y="2127192"/>
              <a:ext cx="304400" cy="304400"/>
            </a:xfrm>
            <a:prstGeom prst="rect">
              <a:avLst/>
            </a:prstGeom>
            <a:noFill/>
          </p:spPr>
        </p:pic>
      </p:grpSp>
      <p:grpSp>
        <p:nvGrpSpPr>
          <p:cNvPr id="3" name="Group 2">
            <a:extLst>
              <a:ext uri="{FF2B5EF4-FFF2-40B4-BE49-F238E27FC236}">
                <a16:creationId xmlns:a16="http://schemas.microsoft.com/office/drawing/2014/main" id="{5F858954-AE28-4D81-9F92-54308ED73D84}"/>
              </a:ext>
            </a:extLst>
          </p:cNvPr>
          <p:cNvGrpSpPr/>
          <p:nvPr/>
        </p:nvGrpSpPr>
        <p:grpSpPr>
          <a:xfrm>
            <a:off x="6725920" y="5329674"/>
            <a:ext cx="1690834" cy="320040"/>
            <a:chOff x="7133925" y="4361278"/>
            <a:chExt cx="1690834" cy="320040"/>
          </a:xfrm>
        </p:grpSpPr>
        <p:pic>
          <p:nvPicPr>
            <p:cNvPr id="4" name="Picture 3" descr="Shape&#10;&#10;Description automatically generated">
              <a:extLst>
                <a:ext uri="{FF2B5EF4-FFF2-40B4-BE49-F238E27FC236}">
                  <a16:creationId xmlns:a16="http://schemas.microsoft.com/office/drawing/2014/main" id="{A7F702C8-4411-455E-8BC3-F1A1E106E1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3925" y="4361278"/>
              <a:ext cx="316290" cy="320040"/>
            </a:xfrm>
            <a:prstGeom prst="rect">
              <a:avLst/>
            </a:prstGeom>
          </p:spPr>
        </p:pic>
        <p:pic>
          <p:nvPicPr>
            <p:cNvPr id="18" name="Picture 17" descr="Shape&#10;&#10;Description automatically generated">
              <a:extLst>
                <a:ext uri="{FF2B5EF4-FFF2-40B4-BE49-F238E27FC236}">
                  <a16:creationId xmlns:a16="http://schemas.microsoft.com/office/drawing/2014/main" id="{9D6B5BB2-8C69-47F0-98D6-24C912AACD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7561" y="4361278"/>
              <a:ext cx="316290" cy="320040"/>
            </a:xfrm>
            <a:prstGeom prst="rect">
              <a:avLst/>
            </a:prstGeom>
          </p:spPr>
        </p:pic>
        <p:pic>
          <p:nvPicPr>
            <p:cNvPr id="19" name="Picture 18" descr="Shape&#10;&#10;Description automatically generated">
              <a:extLst>
                <a:ext uri="{FF2B5EF4-FFF2-40B4-BE49-F238E27FC236}">
                  <a16:creationId xmlns:a16="http://schemas.microsoft.com/office/drawing/2014/main" id="{66D37ED9-71D2-4686-AEB5-4603AAA71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1197" y="4361278"/>
              <a:ext cx="316290" cy="320040"/>
            </a:xfrm>
            <a:prstGeom prst="rect">
              <a:avLst/>
            </a:prstGeom>
          </p:spPr>
        </p:pic>
        <p:pic>
          <p:nvPicPr>
            <p:cNvPr id="20" name="Picture 19" descr="Shape&#10;&#10;Description automatically generated">
              <a:extLst>
                <a:ext uri="{FF2B5EF4-FFF2-40B4-BE49-F238E27FC236}">
                  <a16:creationId xmlns:a16="http://schemas.microsoft.com/office/drawing/2014/main" id="{272D6B2D-3B84-41B4-9CF0-603F2E7EA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833" y="4361278"/>
              <a:ext cx="316290" cy="320040"/>
            </a:xfrm>
            <a:prstGeom prst="rect">
              <a:avLst/>
            </a:prstGeom>
          </p:spPr>
        </p:pic>
        <p:pic>
          <p:nvPicPr>
            <p:cNvPr id="21" name="Picture 20" descr="Shape&#10;&#10;Description automatically generated">
              <a:extLst>
                <a:ext uri="{FF2B5EF4-FFF2-40B4-BE49-F238E27FC236}">
                  <a16:creationId xmlns:a16="http://schemas.microsoft.com/office/drawing/2014/main" id="{4B3F8FFE-DE8E-49DD-A064-F05F89EB1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8469" y="4361278"/>
              <a:ext cx="316290" cy="320040"/>
            </a:xfrm>
            <a:prstGeom prst="rect">
              <a:avLst/>
            </a:prstGeom>
          </p:spPr>
        </p:pic>
      </p:grpSp>
      <p:grpSp>
        <p:nvGrpSpPr>
          <p:cNvPr id="22" name="Group 21">
            <a:extLst>
              <a:ext uri="{FF2B5EF4-FFF2-40B4-BE49-F238E27FC236}">
                <a16:creationId xmlns:a16="http://schemas.microsoft.com/office/drawing/2014/main" id="{B4299B46-761A-4362-AFF5-82E6DC26ECC6}"/>
              </a:ext>
            </a:extLst>
          </p:cNvPr>
          <p:cNvGrpSpPr/>
          <p:nvPr/>
        </p:nvGrpSpPr>
        <p:grpSpPr>
          <a:xfrm>
            <a:off x="0" y="145906"/>
            <a:ext cx="9143999" cy="390703"/>
            <a:chOff x="0" y="145906"/>
            <a:chExt cx="9143999" cy="390703"/>
          </a:xfrm>
        </p:grpSpPr>
        <p:sp>
          <p:nvSpPr>
            <p:cNvPr id="23" name="Flowchart: Process 22">
              <a:extLst>
                <a:ext uri="{FF2B5EF4-FFF2-40B4-BE49-F238E27FC236}">
                  <a16:creationId xmlns:a16="http://schemas.microsoft.com/office/drawing/2014/main" id="{52C39654-030D-4EA2-B383-6C935EF5992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614A4A3-51C1-4E77-8A30-D6ABFEF7A8A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MA Enrollment</a:t>
              </a:r>
            </a:p>
          </p:txBody>
        </p:sp>
        <p:sp>
          <p:nvSpPr>
            <p:cNvPr id="25" name="Flowchart: Process 24">
              <a:extLst>
                <a:ext uri="{FF2B5EF4-FFF2-40B4-BE49-F238E27FC236}">
                  <a16:creationId xmlns:a16="http://schemas.microsoft.com/office/drawing/2014/main" id="{E8277CD1-4801-4AF2-9075-A7045B9E5DFB}"/>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5900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2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Formas</a:t>
            </a:r>
            <a:r>
              <a:rPr kumimoji="0" lang="en-US" sz="3200" b="1" i="0" u="none" strike="noStrike" kern="0" cap="none" spc="0" normalizeH="0" baseline="0" noProof="0" dirty="0">
                <a:ln>
                  <a:noFill/>
                </a:ln>
                <a:solidFill>
                  <a:srgbClr val="131A6D"/>
                </a:solidFill>
                <a:uLnTx/>
                <a:uFillTx/>
                <a:latin typeface="Arial" charset="0"/>
                <a:ea typeface="+mn-ea"/>
                <a:cs typeface="Arial" charset="0"/>
              </a:rPr>
              <a:t> de </a:t>
            </a:r>
            <a:r>
              <a:rPr kumimoji="0" lang="en-US" sz="3200" b="1" i="0" u="none" strike="noStrike" kern="0" cap="none" spc="0" normalizeH="0" baseline="0" noProof="0" dirty="0" err="1">
                <a:ln>
                  <a:noFill/>
                </a:ln>
                <a:solidFill>
                  <a:srgbClr val="131A6D"/>
                </a:solidFill>
                <a:uLnTx/>
                <a:uFillTx/>
                <a:latin typeface="Arial" charset="0"/>
                <a:ea typeface="+mn-ea"/>
                <a:cs typeface="Arial" charset="0"/>
              </a:rPr>
              <a:t>Obtener</a:t>
            </a:r>
            <a:r>
              <a:rPr kumimoji="0" lang="en-US" sz="3200" b="1" i="0" u="none" strike="noStrike" kern="0" cap="none" spc="0" normalizeH="0" baseline="0" noProof="0" dirty="0">
                <a:ln>
                  <a:noFill/>
                </a:ln>
                <a:solidFill>
                  <a:srgbClr val="131A6D"/>
                </a:solidFill>
                <a:uLnTx/>
                <a:uFillTx/>
                <a:latin typeface="Arial" charset="0"/>
                <a:ea typeface="+mn-ea"/>
                <a:cs typeface="Arial" charset="0"/>
              </a:rPr>
              <a:t> Medicare</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3655151"/>
            <a:ext cx="81304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131A6D"/>
                </a:solidFill>
                <a:effectLst/>
                <a:uLnTx/>
                <a:uFillTx/>
                <a:latin typeface="Arial" panose="020B0604020202020204" pitchFamily="34" charset="0"/>
                <a:ea typeface="+mn-ea"/>
                <a:cs typeface="+mn-cs"/>
              </a:rPr>
              <a:t>- OR -</a:t>
            </a:r>
          </a:p>
        </p:txBody>
      </p:sp>
      <p:sp>
        <p:nvSpPr>
          <p:cNvPr id="21" name="Rectangle 20">
            <a:extLst>
              <a:ext uri="{FF2B5EF4-FFF2-40B4-BE49-F238E27FC236}">
                <a16:creationId xmlns:a16="http://schemas.microsoft.com/office/drawing/2014/main" id="{4C424F43-C68B-47E2-8391-751A285AD7E6}"/>
              </a:ext>
            </a:extLst>
          </p:cNvPr>
          <p:cNvSpPr/>
          <p:nvPr/>
        </p:nvSpPr>
        <p:spPr>
          <a:xfrm>
            <a:off x="655658" y="1999184"/>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6E7CA454-7C2C-43FD-BFDD-584F4B0A2C08}"/>
              </a:ext>
            </a:extLst>
          </p:cNvPr>
          <p:cNvSpPr/>
          <p:nvPr/>
        </p:nvSpPr>
        <p:spPr>
          <a:xfrm>
            <a:off x="2244121" y="388198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1054894" y="2202687"/>
            <a:ext cx="2667000"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Original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A – Hospital</a:t>
            </a:r>
          </a:p>
          <a:p>
            <a:pPr marL="0" marR="0" lvl="0" indent="0" algn="ctr" defTabSz="914400" rtl="0" eaLnBrk="1" fontAlgn="base" latinLnBrk="0" hangingPunct="1">
              <a:lnSpc>
                <a:spcPts val="14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B – Medico</a:t>
            </a:r>
            <a:endPar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1092993" y="4284829"/>
            <a:ext cx="25908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Cobertura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Suplementaria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55B5C832-72A6-4060-A2E6-DD81132B6FD4}"/>
              </a:ext>
            </a:extLst>
          </p:cNvPr>
          <p:cNvSpPr txBox="1"/>
          <p:nvPr/>
        </p:nvSpPr>
        <p:spPr>
          <a:xfrm>
            <a:off x="963525" y="5557702"/>
            <a:ext cx="2667000"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Parte D –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Medicamentos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1" name="Arrow: Down 30">
            <a:extLst>
              <a:ext uri="{FF2B5EF4-FFF2-40B4-BE49-F238E27FC236}">
                <a16:creationId xmlns:a16="http://schemas.microsoft.com/office/drawing/2014/main" id="{26A161A6-DD40-4DFD-B2D4-0ADF269E74B0}"/>
              </a:ext>
            </a:extLst>
          </p:cNvPr>
          <p:cNvSpPr/>
          <p:nvPr/>
        </p:nvSpPr>
        <p:spPr>
          <a:xfrm>
            <a:off x="2249019" y="5014171"/>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B5AF8CE-DEDB-410C-9EA1-112A44340BA2}"/>
              </a:ext>
            </a:extLst>
          </p:cNvPr>
          <p:cNvSpPr/>
          <p:nvPr/>
        </p:nvSpPr>
        <p:spPr>
          <a:xfrm>
            <a:off x="5096367" y="1999184"/>
            <a:ext cx="3391975" cy="4405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340175" y="1983252"/>
            <a:ext cx="281528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Medicare Advantage</a:t>
            </a:r>
          </a:p>
          <a:p>
            <a:pPr marL="0" marR="0" lvl="0" indent="0" algn="ctr" defTabSz="914400" rtl="0" eaLnBrk="1" fontAlgn="base" latinLnBrk="0" hangingPunct="1">
              <a:lnSpc>
                <a:spcPct val="100000"/>
              </a:lnSpc>
              <a:spcBef>
                <a:spcPts val="120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Parte C – Plan de Salud</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b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Combina</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Parte A, la Parte B, y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Arial" panose="020B0604020202020204" pitchFamily="34" charset="0"/>
              </a:rPr>
              <a:t>normalmente</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rPr>
              <a:t> la Parte D. </a:t>
            </a:r>
            <a:r>
              <a:rPr lang="en-US" altLang="en-US" sz="1600" dirty="0" err="1">
                <a:solidFill>
                  <a:srgbClr val="131A6D"/>
                </a:solidFill>
              </a:rPr>
              <a:t>Algunos</a:t>
            </a:r>
            <a:r>
              <a:rPr lang="en-US" altLang="en-US" sz="1600" dirty="0">
                <a:solidFill>
                  <a:srgbClr val="131A6D"/>
                </a:solidFill>
              </a:rPr>
              <a:t> planes </a:t>
            </a:r>
            <a:r>
              <a:rPr lang="en-US" altLang="en-US" sz="1600" dirty="0" err="1">
                <a:solidFill>
                  <a:srgbClr val="131A6D"/>
                </a:solidFill>
              </a:rPr>
              <a:t>vienen</a:t>
            </a:r>
            <a:r>
              <a:rPr lang="en-US" altLang="en-US" sz="1600" dirty="0">
                <a:solidFill>
                  <a:srgbClr val="131A6D"/>
                </a:solidFill>
              </a:rPr>
              <a:t> con </a:t>
            </a:r>
            <a:r>
              <a:rPr lang="en-US" altLang="en-US" sz="1600" dirty="0" err="1">
                <a:solidFill>
                  <a:srgbClr val="131A6D"/>
                </a:solidFill>
              </a:rPr>
              <a:t>beneficios</a:t>
            </a:r>
            <a:r>
              <a:rPr lang="en-US" altLang="en-US" sz="1600" dirty="0">
                <a:solidFill>
                  <a:srgbClr val="131A6D"/>
                </a:solidFill>
              </a:rPr>
              <a:t> </a:t>
            </a:r>
            <a:r>
              <a:rPr lang="en-US" altLang="en-US" sz="1600" dirty="0" err="1">
                <a:solidFill>
                  <a:srgbClr val="131A6D"/>
                </a:solidFill>
              </a:rPr>
              <a:t>adicionales</a:t>
            </a:r>
            <a:r>
              <a:rPr lang="en-US" altLang="en-US" sz="1600" dirty="0">
                <a:solidFill>
                  <a:srgbClr val="131A6D"/>
                </a:solidFill>
              </a:rPr>
              <a:t>.</a:t>
            </a:r>
            <a:endParaRPr kumimoji="0" lang="en-US" altLang="en-US" sz="1800" b="0" i="0" u="none" strike="noStrike" kern="1200" cap="none" spc="0" normalizeH="0" baseline="0" noProof="0" dirty="0">
              <a:ln>
                <a:noFill/>
              </a:ln>
              <a:solidFill>
                <a:srgbClr val="131A6D"/>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A36700AD-77DF-48D2-9F8C-9009D6B6142C}"/>
              </a:ext>
            </a:extLst>
          </p:cNvPr>
          <p:cNvSpPr txBox="1"/>
          <p:nvPr/>
        </p:nvSpPr>
        <p:spPr>
          <a:xfrm>
            <a:off x="5458854" y="5044229"/>
            <a:ext cx="2667000" cy="13849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Parte D – </a:t>
            </a:r>
            <a:r>
              <a:rPr kumimoji="0" lang="en-US" altLang="en-US" sz="18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Medicamentos</a:t>
            </a:r>
            <a:br>
              <a:rPr kumimoji="0" lang="en-US" altLang="en-US" sz="1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b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Puede ser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agregado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algunos</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planes,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si</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no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viene</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16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incluido</a:t>
            </a:r>
            <a:r>
              <a:rPr kumimoji="0" lang="en-US" altLang="en-US" sz="16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4" name="Arrow: Down 33">
            <a:extLst>
              <a:ext uri="{FF2B5EF4-FFF2-40B4-BE49-F238E27FC236}">
                <a16:creationId xmlns:a16="http://schemas.microsoft.com/office/drawing/2014/main" id="{6AC2DC92-2897-4E45-B1F8-2D8893394B28}"/>
              </a:ext>
            </a:extLst>
          </p:cNvPr>
          <p:cNvSpPr/>
          <p:nvPr/>
        </p:nvSpPr>
        <p:spPr>
          <a:xfrm>
            <a:off x="6606436" y="4724400"/>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71C7B99B-5CD8-4E84-BF3D-E656DC1B2F0D}"/>
              </a:ext>
            </a:extLst>
          </p:cNvPr>
          <p:cNvGrpSpPr/>
          <p:nvPr/>
        </p:nvGrpSpPr>
        <p:grpSpPr>
          <a:xfrm>
            <a:off x="0" y="145906"/>
            <a:ext cx="9143999" cy="390703"/>
            <a:chOff x="0" y="145906"/>
            <a:chExt cx="9143999" cy="390703"/>
          </a:xfrm>
        </p:grpSpPr>
        <p:sp>
          <p:nvSpPr>
            <p:cNvPr id="20" name="Flowchart: Process 19">
              <a:extLst>
                <a:ext uri="{FF2B5EF4-FFF2-40B4-BE49-F238E27FC236}">
                  <a16:creationId xmlns:a16="http://schemas.microsoft.com/office/drawing/2014/main" id="{F84F27E3-498F-4C0E-90F1-FFE226F8F5B0}"/>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F8F7213-5129-4B80-B8C0-0D0DDA954284}"/>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5" name="Flowchart: Process 24">
              <a:extLst>
                <a:ext uri="{FF2B5EF4-FFF2-40B4-BE49-F238E27FC236}">
                  <a16:creationId xmlns:a16="http://schemas.microsoft.com/office/drawing/2014/main" id="{CA8E39BE-6AC2-41E4-894A-34EF85C6CD2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28002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6F3B36DC-BBB6-497A-9D1B-85866136B3BA}"/>
              </a:ext>
            </a:extLst>
          </p:cNvPr>
          <p:cNvSpPr txBox="1">
            <a:spLocks noChangeArrowheads="1"/>
          </p:cNvSpPr>
          <p:nvPr/>
        </p:nvSpPr>
        <p:spPr bwMode="auto">
          <a:xfrm>
            <a:off x="0" y="1059375"/>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s-ES" sz="3200" b="1" kern="0" dirty="0">
                <a:solidFill>
                  <a:srgbClr val="131A6D"/>
                </a:solidFill>
                <a:cs typeface="Arial" charset="0"/>
              </a:rPr>
              <a:t>¿Qué Pasa Con Otros Gastos Directos De Su Bolsillo?</a:t>
            </a:r>
            <a:endParaRPr lang="en-US" sz="3200" b="1" kern="0" dirty="0">
              <a:solidFill>
                <a:srgbClr val="131A6D"/>
              </a:solidFill>
              <a:cs typeface="Arial" charset="0"/>
            </a:endParaRPr>
          </a:p>
        </p:txBody>
      </p:sp>
      <p:pic>
        <p:nvPicPr>
          <p:cNvPr id="9" name="Picture 8" descr="A person holding a piggy bank&#10;&#10;Description automatically generated with medium confidence">
            <a:extLst>
              <a:ext uri="{FF2B5EF4-FFF2-40B4-BE49-F238E27FC236}">
                <a16:creationId xmlns:a16="http://schemas.microsoft.com/office/drawing/2014/main" id="{40464283-EE7F-4126-869D-2EC6F09E0C08}"/>
              </a:ext>
            </a:extLst>
          </p:cNvPr>
          <p:cNvPicPr>
            <a:picLocks noChangeAspect="1"/>
          </p:cNvPicPr>
          <p:nvPr/>
        </p:nvPicPr>
        <p:blipFill rotWithShape="1">
          <a:blip r:embed="rId3">
            <a:extLst>
              <a:ext uri="{28A0092B-C50C-407E-A947-70E740481C1C}">
                <a14:useLocalDpi xmlns:a14="http://schemas.microsoft.com/office/drawing/2010/main" val="0"/>
              </a:ext>
            </a:extLst>
          </a:blip>
          <a:srcRect b="6668"/>
          <a:stretch/>
        </p:blipFill>
        <p:spPr>
          <a:xfrm>
            <a:off x="1143000" y="2286499"/>
            <a:ext cx="6858000" cy="4266701"/>
          </a:xfrm>
          <a:prstGeom prst="rect">
            <a:avLst/>
          </a:prstGeom>
        </p:spPr>
      </p:pic>
      <p:grpSp>
        <p:nvGrpSpPr>
          <p:cNvPr id="10" name="Group 9">
            <a:extLst>
              <a:ext uri="{FF2B5EF4-FFF2-40B4-BE49-F238E27FC236}">
                <a16:creationId xmlns:a16="http://schemas.microsoft.com/office/drawing/2014/main" id="{9028E5DD-D6CC-4DF3-BF44-8BCD66508514}"/>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726D19D0-F8E3-4C98-A33D-C29CD87E9E89}"/>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21E0054-5D7E-42F3-83BA-51C2E12A947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Out-of-Pocket</a:t>
              </a:r>
            </a:p>
          </p:txBody>
        </p:sp>
        <p:sp>
          <p:nvSpPr>
            <p:cNvPr id="13" name="Flowchart: Process 12">
              <a:extLst>
                <a:ext uri="{FF2B5EF4-FFF2-40B4-BE49-F238E27FC236}">
                  <a16:creationId xmlns:a16="http://schemas.microsoft.com/office/drawing/2014/main" id="{2AC47D98-5FC1-4329-AB88-E2C849F34F0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4545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4156010B-B009-4115-BC54-C8AD87C901B2}"/>
              </a:ext>
            </a:extLst>
          </p:cNvPr>
          <p:cNvSpPr txBox="1">
            <a:spLocks noChangeArrowheads="1"/>
          </p:cNvSpPr>
          <p:nvPr/>
        </p:nvSpPr>
        <p:spPr bwMode="auto">
          <a:xfrm>
            <a:off x="0" y="10154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pic>
        <p:nvPicPr>
          <p:cNvPr id="9" name="Picture 8" descr="A person holding an umbrella&#10;&#10;Description automatically generated">
            <a:extLst>
              <a:ext uri="{FF2B5EF4-FFF2-40B4-BE49-F238E27FC236}">
                <a16:creationId xmlns:a16="http://schemas.microsoft.com/office/drawing/2014/main" id="{4EA387A2-2206-4F40-927A-9974EB4E58AF}"/>
              </a:ext>
            </a:extLst>
          </p:cNvPr>
          <p:cNvPicPr>
            <a:picLocks noChangeAspect="1"/>
          </p:cNvPicPr>
          <p:nvPr/>
        </p:nvPicPr>
        <p:blipFill rotWithShape="1">
          <a:blip r:embed="rId3">
            <a:extLst>
              <a:ext uri="{28A0092B-C50C-407E-A947-70E740481C1C}">
                <a14:useLocalDpi xmlns:a14="http://schemas.microsoft.com/office/drawing/2010/main" val="0"/>
              </a:ext>
            </a:extLst>
          </a:blip>
          <a:srcRect t="6345" r="5870" b="36054"/>
          <a:stretch/>
        </p:blipFill>
        <p:spPr>
          <a:xfrm>
            <a:off x="1" y="3127176"/>
            <a:ext cx="9143999" cy="3730824"/>
          </a:xfrm>
          <a:prstGeom prst="rect">
            <a:avLst/>
          </a:prstGeom>
        </p:spPr>
      </p:pic>
      <p:sp>
        <p:nvSpPr>
          <p:cNvPr id="2" name="TextBox 1">
            <a:extLst>
              <a:ext uri="{FF2B5EF4-FFF2-40B4-BE49-F238E27FC236}">
                <a16:creationId xmlns:a16="http://schemas.microsoft.com/office/drawing/2014/main" id="{E5E9DF49-C569-4CEA-8A7F-7CD71E390F21}"/>
              </a:ext>
            </a:extLst>
          </p:cNvPr>
          <p:cNvSpPr txBox="1"/>
          <p:nvPr/>
        </p:nvSpPr>
        <p:spPr>
          <a:xfrm>
            <a:off x="1219200" y="3581400"/>
            <a:ext cx="7162800" cy="3293209"/>
          </a:xfrm>
          <a:prstGeom prst="rect">
            <a:avLst/>
          </a:prstGeom>
          <a:noFill/>
        </p:spPr>
        <p:txBody>
          <a:bodyPr wrap="square" rtlCol="0">
            <a:spAutoFit/>
          </a:bodyPr>
          <a:lstStyle/>
          <a:p>
            <a:pPr eaLnBrk="1" hangingPunct="1">
              <a:spcBef>
                <a:spcPct val="50000"/>
              </a:spcBef>
              <a:buClrTx/>
              <a:buSzTx/>
              <a:buFontTx/>
              <a:buNone/>
            </a:pPr>
            <a:r>
              <a:rPr lang="es-ES" altLang="en-US" sz="2000" dirty="0">
                <a:solidFill>
                  <a:srgbClr val="131A6D"/>
                </a:solidFill>
              </a:rPr>
              <a:t>Hay maneras de protegerse contra algunos de los gastos de bolsillo. </a:t>
            </a:r>
            <a:endParaRPr lang="en-US" altLang="en-US" sz="2000" dirty="0">
              <a:solidFill>
                <a:srgbClr val="131A6D"/>
              </a:solidFill>
            </a:endParaRP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Indemnización</a:t>
            </a:r>
            <a:r>
              <a:rPr lang="en-US" altLang="en-US" sz="2000" dirty="0">
                <a:solidFill>
                  <a:srgbClr val="131A6D"/>
                </a:solidFill>
              </a:rPr>
              <a:t> </a:t>
            </a:r>
            <a:r>
              <a:rPr lang="en-US" altLang="en-US" sz="2000" dirty="0" err="1">
                <a:solidFill>
                  <a:srgbClr val="131A6D"/>
                </a:solidFill>
              </a:rPr>
              <a:t>Hospitalaria</a:t>
            </a:r>
            <a:r>
              <a:rPr lang="en-US" altLang="en-US" sz="2000" dirty="0">
                <a:solidFill>
                  <a:srgbClr val="131A6D"/>
                </a:solidFill>
              </a:rPr>
              <a:t> </a:t>
            </a:r>
          </a:p>
          <a:p>
            <a:pPr marL="342900" indent="-342900" eaLnBrk="1" hangingPunct="1">
              <a:spcBef>
                <a:spcPct val="50000"/>
              </a:spcBef>
              <a:buClrTx/>
              <a:buSzTx/>
              <a:buFont typeface="Arial" panose="020B0604020202020204" pitchFamily="34" charset="0"/>
              <a:buChar char="•"/>
            </a:pPr>
            <a:r>
              <a:rPr lang="en-US" altLang="en-US" sz="2000" dirty="0">
                <a:solidFill>
                  <a:srgbClr val="131A6D"/>
                </a:solidFill>
              </a:rPr>
              <a:t>Accidental</a:t>
            </a:r>
          </a:p>
          <a:p>
            <a:pPr marL="342900" indent="-342900" eaLnBrk="1" hangingPunct="1">
              <a:spcBef>
                <a:spcPct val="50000"/>
              </a:spcBef>
              <a:buClrTx/>
              <a:buSzTx/>
              <a:buFont typeface="Arial" panose="020B0604020202020204" pitchFamily="34" charset="0"/>
              <a:buChar char="•"/>
            </a:pPr>
            <a:r>
              <a:rPr lang="en-US" altLang="en-US" sz="2000" dirty="0">
                <a:solidFill>
                  <a:srgbClr val="131A6D"/>
                </a:solidFill>
              </a:rPr>
              <a:t>Dental, </a:t>
            </a:r>
            <a:r>
              <a:rPr lang="en-US" altLang="en-US" sz="2000" dirty="0" err="1">
                <a:solidFill>
                  <a:srgbClr val="131A6D"/>
                </a:solidFill>
              </a:rPr>
              <a:t>Visión</a:t>
            </a:r>
            <a:r>
              <a:rPr lang="en-US" altLang="en-US" sz="2000" dirty="0">
                <a:solidFill>
                  <a:srgbClr val="131A6D"/>
                </a:solidFill>
              </a:rPr>
              <a:t>, </a:t>
            </a:r>
            <a:r>
              <a:rPr lang="en-US" altLang="en-US" sz="2000" dirty="0" err="1">
                <a:solidFill>
                  <a:srgbClr val="131A6D"/>
                </a:solidFill>
              </a:rPr>
              <a:t>Audición</a:t>
            </a:r>
            <a:endParaRPr lang="en-US" altLang="en-US" sz="2000" dirty="0">
              <a:solidFill>
                <a:srgbClr val="131A6D"/>
              </a:solidFill>
            </a:endParaRP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Gastos</a:t>
            </a:r>
            <a:r>
              <a:rPr lang="en-US" altLang="en-US" sz="2000" dirty="0">
                <a:solidFill>
                  <a:srgbClr val="131A6D"/>
                </a:solidFill>
              </a:rPr>
              <a:t> Finals </a:t>
            </a:r>
          </a:p>
          <a:p>
            <a:pPr marL="342900" indent="-342900" eaLnBrk="1" hangingPunct="1">
              <a:spcBef>
                <a:spcPct val="50000"/>
              </a:spcBef>
              <a:buClrTx/>
              <a:buSzTx/>
              <a:buFont typeface="Arial" panose="020B0604020202020204" pitchFamily="34" charset="0"/>
              <a:buChar char="•"/>
            </a:pPr>
            <a:r>
              <a:rPr lang="en-US" altLang="en-US" sz="2000" dirty="0" err="1">
                <a:solidFill>
                  <a:srgbClr val="131A6D"/>
                </a:solidFill>
              </a:rPr>
              <a:t>Cuidados</a:t>
            </a:r>
            <a:r>
              <a:rPr lang="en-US" altLang="en-US" sz="2000" dirty="0">
                <a:solidFill>
                  <a:srgbClr val="131A6D"/>
                </a:solidFill>
              </a:rPr>
              <a:t> a Largo </a:t>
            </a:r>
            <a:r>
              <a:rPr lang="en-US" altLang="en-US" sz="2000" dirty="0" err="1">
                <a:solidFill>
                  <a:srgbClr val="131A6D"/>
                </a:solidFill>
              </a:rPr>
              <a:t>Plazo</a:t>
            </a:r>
            <a:endParaRPr lang="en-US" altLang="en-US" sz="2000" dirty="0">
              <a:solidFill>
                <a:srgbClr val="131A6D"/>
              </a:solidFill>
            </a:endParaRPr>
          </a:p>
          <a:p>
            <a:endParaRPr lang="en-US" dirty="0"/>
          </a:p>
        </p:txBody>
      </p:sp>
      <p:sp>
        <p:nvSpPr>
          <p:cNvPr id="67587" name="Text Box 5">
            <a:extLst>
              <a:ext uri="{FF2B5EF4-FFF2-40B4-BE49-F238E27FC236}">
                <a16:creationId xmlns:a16="http://schemas.microsoft.com/office/drawing/2014/main" id="{83D1030A-51D0-4981-8F19-5CE44216C36B}"/>
              </a:ext>
            </a:extLst>
          </p:cNvPr>
          <p:cNvSpPr txBox="1">
            <a:spLocks noChangeArrowheads="1"/>
          </p:cNvSpPr>
          <p:nvPr/>
        </p:nvSpPr>
        <p:spPr bwMode="auto">
          <a:xfrm>
            <a:off x="609599" y="2150894"/>
            <a:ext cx="7924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solidFill>
                  <a:srgbClr val="131A6D"/>
                </a:solidFill>
              </a:rPr>
              <a:t>Una de las preocupaciones de las personas mayores hoy en día, especialmente si tienen ingresos fijos, son los gastos "de bolsillo" de la atención médica.</a:t>
            </a:r>
            <a:endParaRPr lang="en-US" altLang="en-US" sz="2000" dirty="0">
              <a:solidFill>
                <a:srgbClr val="131A6D"/>
              </a:solidFill>
            </a:endParaRPr>
          </a:p>
        </p:txBody>
      </p:sp>
      <p:sp>
        <p:nvSpPr>
          <p:cNvPr id="67586" name="Text Box 4">
            <a:extLst>
              <a:ext uri="{FF2B5EF4-FFF2-40B4-BE49-F238E27FC236}">
                <a16:creationId xmlns:a16="http://schemas.microsoft.com/office/drawing/2014/main" id="{929BF145-46DD-4B2D-82C2-BF6A2C669919}"/>
              </a:ext>
            </a:extLst>
          </p:cNvPr>
          <p:cNvSpPr txBox="1">
            <a:spLocks noChangeArrowheads="1"/>
          </p:cNvSpPr>
          <p:nvPr/>
        </p:nvSpPr>
        <p:spPr bwMode="auto">
          <a:xfrm>
            <a:off x="-1" y="1750784"/>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solidFill>
                  <a:srgbClr val="131A6D"/>
                </a:solidFill>
              </a:rPr>
              <a:t>Cobertura para los </a:t>
            </a:r>
            <a:r>
              <a:rPr lang="en-US" altLang="en-US" sz="2000" b="1" dirty="0" err="1">
                <a:solidFill>
                  <a:srgbClr val="131A6D"/>
                </a:solidFill>
              </a:rPr>
              <a:t>Gastos</a:t>
            </a:r>
            <a:r>
              <a:rPr lang="en-US" altLang="en-US" sz="2000" b="1" dirty="0">
                <a:solidFill>
                  <a:srgbClr val="131A6D"/>
                </a:solidFill>
              </a:rPr>
              <a:t> “de </a:t>
            </a:r>
            <a:r>
              <a:rPr lang="en-US" altLang="en-US" sz="2000" b="1" dirty="0" err="1">
                <a:solidFill>
                  <a:srgbClr val="131A6D"/>
                </a:solidFill>
              </a:rPr>
              <a:t>Bolsillo</a:t>
            </a:r>
            <a:r>
              <a:rPr lang="en-US" altLang="en-US" sz="2000" b="1" dirty="0">
                <a:solidFill>
                  <a:srgbClr val="131A6D"/>
                </a:solidFill>
              </a:rPr>
              <a:t>”:</a:t>
            </a:r>
          </a:p>
        </p:txBody>
      </p:sp>
      <p:grpSp>
        <p:nvGrpSpPr>
          <p:cNvPr id="11" name="Group 10">
            <a:extLst>
              <a:ext uri="{FF2B5EF4-FFF2-40B4-BE49-F238E27FC236}">
                <a16:creationId xmlns:a16="http://schemas.microsoft.com/office/drawing/2014/main" id="{818F9AE1-1143-47AF-84C1-EE8E93D478AC}"/>
              </a:ext>
            </a:extLst>
          </p:cNvPr>
          <p:cNvGrpSpPr/>
          <p:nvPr/>
        </p:nvGrpSpPr>
        <p:grpSpPr>
          <a:xfrm>
            <a:off x="0" y="145906"/>
            <a:ext cx="9143999" cy="390703"/>
            <a:chOff x="0" y="145906"/>
            <a:chExt cx="9143999" cy="390703"/>
          </a:xfrm>
        </p:grpSpPr>
        <p:sp>
          <p:nvSpPr>
            <p:cNvPr id="12" name="Flowchart: Process 11">
              <a:extLst>
                <a:ext uri="{FF2B5EF4-FFF2-40B4-BE49-F238E27FC236}">
                  <a16:creationId xmlns:a16="http://schemas.microsoft.com/office/drawing/2014/main" id="{1BC68EA6-7D64-4DF4-82F7-C3A5CD997F8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6FC48F11-FE4D-4894-86B3-75EFB22B05B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Out-of-Pocket</a:t>
              </a:r>
            </a:p>
          </p:txBody>
        </p:sp>
        <p:sp>
          <p:nvSpPr>
            <p:cNvPr id="14" name="Flowchart: Process 13">
              <a:extLst>
                <a:ext uri="{FF2B5EF4-FFF2-40B4-BE49-F238E27FC236}">
                  <a16:creationId xmlns:a16="http://schemas.microsoft.com/office/drawing/2014/main" id="{9BEA0292-FEEC-414E-BA4A-EEE892157D0A}"/>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5559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287D42CD-115D-4640-9A4E-C22DAD729DD8}"/>
              </a:ext>
            </a:extLst>
          </p:cNvPr>
          <p:cNvSpPr txBox="1">
            <a:spLocks noChangeArrowheads="1"/>
          </p:cNvSpPr>
          <p:nvPr/>
        </p:nvSpPr>
        <p:spPr bwMode="auto">
          <a:xfrm>
            <a:off x="685800" y="838200"/>
            <a:ext cx="754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1" name="Text Box 6">
            <a:extLst>
              <a:ext uri="{FF2B5EF4-FFF2-40B4-BE49-F238E27FC236}">
                <a16:creationId xmlns:a16="http://schemas.microsoft.com/office/drawing/2014/main" id="{0086D9A7-5EAA-471B-B4BB-CC18E9FF6218}"/>
              </a:ext>
            </a:extLst>
          </p:cNvPr>
          <p:cNvSpPr txBox="1">
            <a:spLocks noChangeArrowheads="1"/>
          </p:cNvSpPr>
          <p:nvPr/>
        </p:nvSpPr>
        <p:spPr bwMode="auto">
          <a:xfrm>
            <a:off x="609600" y="914400"/>
            <a:ext cx="777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2" name="Text Box 8">
            <a:extLst>
              <a:ext uri="{FF2B5EF4-FFF2-40B4-BE49-F238E27FC236}">
                <a16:creationId xmlns:a16="http://schemas.microsoft.com/office/drawing/2014/main" id="{31320EE3-9775-417B-B19C-198C959C2A83}"/>
              </a:ext>
            </a:extLst>
          </p:cNvPr>
          <p:cNvSpPr txBox="1">
            <a:spLocks noChangeArrowheads="1"/>
          </p:cNvSpPr>
          <p:nvPr/>
        </p:nvSpPr>
        <p:spPr bwMode="auto">
          <a:xfrm>
            <a:off x="609600" y="838200"/>
            <a:ext cx="784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1800"/>
          </a:p>
        </p:txBody>
      </p:sp>
      <p:sp>
        <p:nvSpPr>
          <p:cNvPr id="68613" name="Text Box 9">
            <a:extLst>
              <a:ext uri="{FF2B5EF4-FFF2-40B4-BE49-F238E27FC236}">
                <a16:creationId xmlns:a16="http://schemas.microsoft.com/office/drawing/2014/main" id="{31ED4622-F752-427C-B4B6-C08512127561}"/>
              </a:ext>
            </a:extLst>
          </p:cNvPr>
          <p:cNvSpPr txBox="1">
            <a:spLocks noChangeArrowheads="1"/>
          </p:cNvSpPr>
          <p:nvPr/>
        </p:nvSpPr>
        <p:spPr bwMode="auto">
          <a:xfrm>
            <a:off x="0" y="2277428"/>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solidFill>
                  <a:srgbClr val="000066"/>
                </a:solidFill>
              </a:rPr>
              <a:t>Planes de </a:t>
            </a:r>
            <a:r>
              <a:rPr lang="en-US" altLang="en-US" sz="2000" b="1" dirty="0" err="1">
                <a:solidFill>
                  <a:srgbClr val="000066"/>
                </a:solidFill>
              </a:rPr>
              <a:t>Indemnización</a:t>
            </a:r>
            <a:r>
              <a:rPr lang="en-US" altLang="en-US" sz="2000" b="1" dirty="0">
                <a:solidFill>
                  <a:srgbClr val="000066"/>
                </a:solidFill>
              </a:rPr>
              <a:t> </a:t>
            </a:r>
            <a:r>
              <a:rPr lang="en-US" altLang="en-US" sz="2000" b="1" dirty="0" err="1">
                <a:solidFill>
                  <a:srgbClr val="000066"/>
                </a:solidFill>
              </a:rPr>
              <a:t>Hospitalaria</a:t>
            </a:r>
            <a:endParaRPr lang="en-US" altLang="en-US" sz="2000" b="1" dirty="0">
              <a:solidFill>
                <a:srgbClr val="000066"/>
              </a:solidFill>
            </a:endParaRPr>
          </a:p>
        </p:txBody>
      </p:sp>
      <p:sp>
        <p:nvSpPr>
          <p:cNvPr id="68614" name="Text Box 10">
            <a:extLst>
              <a:ext uri="{FF2B5EF4-FFF2-40B4-BE49-F238E27FC236}">
                <a16:creationId xmlns:a16="http://schemas.microsoft.com/office/drawing/2014/main" id="{769DD411-AD08-405A-BE67-DB55C852CE11}"/>
              </a:ext>
            </a:extLst>
          </p:cNvPr>
          <p:cNvSpPr txBox="1">
            <a:spLocks noChangeArrowheads="1"/>
          </p:cNvSpPr>
          <p:nvPr/>
        </p:nvSpPr>
        <p:spPr bwMode="auto">
          <a:xfrm>
            <a:off x="481617" y="2895600"/>
            <a:ext cx="8185484"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solidFill>
                  <a:srgbClr val="131A6D"/>
                </a:solidFill>
              </a:rPr>
              <a:t>Si usted es hospitalizado, puede quedarse con el pago de los montos no cubiertos por Medicare o Medicare </a:t>
            </a:r>
            <a:r>
              <a:rPr lang="es-ES" altLang="en-US" sz="2000" dirty="0" err="1">
                <a:solidFill>
                  <a:srgbClr val="131A6D"/>
                </a:solidFill>
              </a:rPr>
              <a:t>Advantage</a:t>
            </a:r>
            <a:r>
              <a:rPr lang="es-ES" altLang="en-US" sz="2000" dirty="0">
                <a:solidFill>
                  <a:srgbClr val="131A6D"/>
                </a:solidFill>
              </a:rPr>
              <a:t>, y esto puede ser costoso</a:t>
            </a:r>
            <a:r>
              <a:rPr lang="en-US" altLang="en-US" sz="2000" dirty="0">
                <a:solidFill>
                  <a:srgbClr val="131A6D"/>
                </a:solidFill>
              </a:rPr>
              <a:t>.</a:t>
            </a:r>
          </a:p>
          <a:p>
            <a:pPr algn="ctr" eaLnBrk="1" hangingPunct="1">
              <a:spcBef>
                <a:spcPct val="50000"/>
              </a:spcBef>
              <a:buClrTx/>
              <a:buSzTx/>
              <a:buFontTx/>
              <a:buNone/>
            </a:pPr>
            <a:r>
              <a:rPr lang="es-ES" altLang="en-US" sz="2000" dirty="0">
                <a:solidFill>
                  <a:srgbClr val="131A6D"/>
                </a:solidFill>
              </a:rPr>
              <a:t>Un plan de indemnización hospitalaria cubre parte de los costes asociados a una estadía en el hospital y puede proporcionar cobertura adicional que su plan de salud no ofrece. </a:t>
            </a:r>
          </a:p>
          <a:p>
            <a:pPr algn="ctr" eaLnBrk="1" hangingPunct="1">
              <a:spcBef>
                <a:spcPct val="50000"/>
              </a:spcBef>
              <a:buClrTx/>
              <a:buSzTx/>
              <a:buFontTx/>
              <a:buNone/>
            </a:pPr>
            <a:r>
              <a:rPr lang="es-ES" altLang="en-US" sz="2000" dirty="0">
                <a:solidFill>
                  <a:srgbClr val="131A6D"/>
                </a:solidFill>
              </a:rPr>
              <a:t>Los planes de indemnización hospitalaria ofrecen una cantidad de dinero diario por cada día de hospitalización, aunque normalmente esta cantidad es fija sin tener en cuenta los gastos hospitalarios. </a:t>
            </a:r>
            <a:r>
              <a:rPr lang="es-ES" altLang="en-US" sz="2000" u="sng" dirty="0">
                <a:solidFill>
                  <a:srgbClr val="131A6D"/>
                </a:solidFill>
              </a:rPr>
              <a:t>Este monto diario se le paga a usted</a:t>
            </a:r>
            <a:r>
              <a:rPr lang="es-ES" altLang="en-US" sz="2000" dirty="0">
                <a:solidFill>
                  <a:srgbClr val="131A6D"/>
                </a:solidFill>
              </a:rPr>
              <a:t>, y su estadía en el hospital le da derecho a este beneficio.</a:t>
            </a:r>
            <a:endParaRPr lang="en-US" altLang="en-US" sz="2000" dirty="0">
              <a:solidFill>
                <a:srgbClr val="131A6D"/>
              </a:solidFill>
            </a:endParaRPr>
          </a:p>
        </p:txBody>
      </p:sp>
      <p:sp>
        <p:nvSpPr>
          <p:cNvPr id="11" name="Text Box 7">
            <a:extLst>
              <a:ext uri="{FF2B5EF4-FFF2-40B4-BE49-F238E27FC236}">
                <a16:creationId xmlns:a16="http://schemas.microsoft.com/office/drawing/2014/main" id="{5C57F667-953A-4F83-8F0F-5155C0FFAD48}"/>
              </a:ext>
            </a:extLst>
          </p:cNvPr>
          <p:cNvSpPr txBox="1">
            <a:spLocks noChangeArrowheads="1"/>
          </p:cNvSpPr>
          <p:nvPr/>
        </p:nvSpPr>
        <p:spPr bwMode="auto">
          <a:xfrm>
            <a:off x="0" y="10668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grpSp>
        <p:nvGrpSpPr>
          <p:cNvPr id="12" name="Group 11">
            <a:extLst>
              <a:ext uri="{FF2B5EF4-FFF2-40B4-BE49-F238E27FC236}">
                <a16:creationId xmlns:a16="http://schemas.microsoft.com/office/drawing/2014/main" id="{7D004AC3-8B53-4CB9-AF68-D2FEA3454AD0}"/>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2BE32B2F-49FB-427C-8C40-458AAEE169B0}"/>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Process 12">
              <a:extLst>
                <a:ext uri="{FF2B5EF4-FFF2-40B4-BE49-F238E27FC236}">
                  <a16:creationId xmlns:a16="http://schemas.microsoft.com/office/drawing/2014/main" id="{A7E71001-91D0-49A2-B9A8-7A2EC052B954}"/>
                </a:ext>
              </a:extLst>
            </p:cNvPr>
            <p:cNvSpPr/>
            <p:nvPr/>
          </p:nvSpPr>
          <p:spPr>
            <a:xfrm>
              <a:off x="0" y="145906"/>
              <a:ext cx="2300748"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1798DD7-0811-4304-B605-8B528F5997EC}"/>
                </a:ext>
              </a:extLst>
            </p:cNvPr>
            <p:cNvSpPr txBox="1"/>
            <p:nvPr/>
          </p:nvSpPr>
          <p:spPr>
            <a:xfrm>
              <a:off x="289077" y="185234"/>
              <a:ext cx="1864187" cy="338554"/>
            </a:xfrm>
            <a:prstGeom prst="rect">
              <a:avLst/>
            </a:prstGeom>
            <a:noFill/>
            <a:ln>
              <a:noFill/>
            </a:ln>
          </p:spPr>
          <p:txBody>
            <a:bodyPr wrap="square" rtlCol="0">
              <a:spAutoFit/>
            </a:bodyPr>
            <a:lstStyle/>
            <a:p>
              <a:r>
                <a:rPr lang="en-US" sz="1600" b="1" dirty="0">
                  <a:solidFill>
                    <a:schemeClr val="bg1"/>
                  </a:solidFill>
                  <a:latin typeface="+mn-lt"/>
                </a:rPr>
                <a:t>Hospital Indemnity</a:t>
              </a:r>
            </a:p>
          </p:txBody>
        </p:sp>
      </p:grpSp>
    </p:spTree>
    <p:extLst>
      <p:ext uri="{BB962C8B-B14F-4D97-AF65-F5344CB8AC3E}">
        <p14:creationId xmlns:p14="http://schemas.microsoft.com/office/powerpoint/2010/main" val="709104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a:extLst>
              <a:ext uri="{FF2B5EF4-FFF2-40B4-BE49-F238E27FC236}">
                <a16:creationId xmlns:a16="http://schemas.microsoft.com/office/drawing/2014/main" id="{6B81CB75-AB06-4D40-8EE1-6600521697F7}"/>
              </a:ext>
            </a:extLst>
          </p:cNvPr>
          <p:cNvSpPr txBox="1">
            <a:spLocks noChangeArrowheads="1"/>
          </p:cNvSpPr>
          <p:nvPr/>
        </p:nvSpPr>
        <p:spPr bwMode="auto">
          <a:xfrm>
            <a:off x="0" y="23430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a:solidFill>
                  <a:srgbClr val="000066"/>
                </a:solidFill>
              </a:rPr>
              <a:t>Dental, Vision and Hearing </a:t>
            </a:r>
            <a:endParaRPr lang="en-US" altLang="en-US" sz="2000">
              <a:solidFill>
                <a:srgbClr val="000066"/>
              </a:solidFill>
            </a:endParaRPr>
          </a:p>
        </p:txBody>
      </p:sp>
      <p:sp>
        <p:nvSpPr>
          <p:cNvPr id="70660" name="Text Box 6">
            <a:extLst>
              <a:ext uri="{FF2B5EF4-FFF2-40B4-BE49-F238E27FC236}">
                <a16:creationId xmlns:a16="http://schemas.microsoft.com/office/drawing/2014/main" id="{9AA5AEA8-C18F-479F-92F7-5EA5C7965A44}"/>
              </a:ext>
            </a:extLst>
          </p:cNvPr>
          <p:cNvSpPr txBox="1">
            <a:spLocks noChangeArrowheads="1"/>
          </p:cNvSpPr>
          <p:nvPr/>
        </p:nvSpPr>
        <p:spPr bwMode="auto">
          <a:xfrm>
            <a:off x="457200" y="2908519"/>
            <a:ext cx="82296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s-ES" altLang="en-US" sz="2000" dirty="0">
                <a:solidFill>
                  <a:srgbClr val="131A6D"/>
                </a:solidFill>
              </a:rPr>
              <a:t>El Medicare básico no cubre los costos de visión, audición o dentales. Algunos programas complementarios de </a:t>
            </a:r>
            <a:r>
              <a:rPr lang="es-ES" altLang="en-US" sz="2000" dirty="0" err="1">
                <a:solidFill>
                  <a:srgbClr val="131A6D"/>
                </a:solidFill>
              </a:rPr>
              <a:t>Medigap</a:t>
            </a:r>
            <a:r>
              <a:rPr lang="es-ES" altLang="en-US" sz="2000" dirty="0">
                <a:solidFill>
                  <a:srgbClr val="131A6D"/>
                </a:solidFill>
              </a:rPr>
              <a:t>/Medicare y Medicare </a:t>
            </a:r>
            <a:r>
              <a:rPr lang="es-ES" altLang="en-US" sz="2000" dirty="0" err="1">
                <a:solidFill>
                  <a:srgbClr val="131A6D"/>
                </a:solidFill>
              </a:rPr>
              <a:t>Advantage</a:t>
            </a:r>
            <a:r>
              <a:rPr lang="es-ES" altLang="en-US" sz="2000" dirty="0">
                <a:solidFill>
                  <a:srgbClr val="131A6D"/>
                </a:solidFill>
              </a:rPr>
              <a:t> pueden proporcionar cierta cobertura, pero no toda.</a:t>
            </a:r>
            <a:r>
              <a:rPr lang="en-US" altLang="en-US" sz="2000" dirty="0">
                <a:solidFill>
                  <a:srgbClr val="131A6D"/>
                </a:solidFill>
              </a:rPr>
              <a:t> </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s-ES" altLang="en-US" sz="2000" dirty="0">
                <a:solidFill>
                  <a:srgbClr val="131A6D"/>
                </a:solidFill>
              </a:rPr>
              <a:t>A la hora de programar sus gastos, es importante incluir medidas para cubrir estos costes. Un plan dental, de visión y de audición que cubra los tres con una prima baja puede ser lo que se necesita.</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s-ES" altLang="en-US" sz="2000" dirty="0">
                <a:solidFill>
                  <a:srgbClr val="131A6D"/>
                </a:solidFill>
              </a:rPr>
              <a:t>El dinero puede ser pagado al proveedor o a usted.</a:t>
            </a:r>
            <a:endParaRPr lang="en-US" altLang="en-US" sz="2000" dirty="0">
              <a:solidFill>
                <a:srgbClr val="131A6D"/>
              </a:solidFill>
            </a:endParaRPr>
          </a:p>
        </p:txBody>
      </p:sp>
      <p:sp>
        <p:nvSpPr>
          <p:cNvPr id="9" name="Text Box 7">
            <a:extLst>
              <a:ext uri="{FF2B5EF4-FFF2-40B4-BE49-F238E27FC236}">
                <a16:creationId xmlns:a16="http://schemas.microsoft.com/office/drawing/2014/main" id="{5EEF9B3E-EDB2-4897-AABC-2B0966736CB4}"/>
              </a:ext>
            </a:extLst>
          </p:cNvPr>
          <p:cNvSpPr txBox="1">
            <a:spLocks noChangeArrowheads="1"/>
          </p:cNvSpPr>
          <p:nvPr/>
        </p:nvSpPr>
        <p:spPr bwMode="auto">
          <a:xfrm>
            <a:off x="0" y="1087159"/>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grpSp>
        <p:nvGrpSpPr>
          <p:cNvPr id="14" name="Group 13">
            <a:extLst>
              <a:ext uri="{FF2B5EF4-FFF2-40B4-BE49-F238E27FC236}">
                <a16:creationId xmlns:a16="http://schemas.microsoft.com/office/drawing/2014/main" id="{E9F65CA4-D67C-4AF2-AECD-ED77CE1842DC}"/>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45B9F7C0-AF32-4075-AAF3-7763A81FB22F}"/>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237E5DE3-96B3-42D7-9F22-C43538264B0D}"/>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DVH</a:t>
              </a:r>
            </a:p>
          </p:txBody>
        </p:sp>
        <p:sp>
          <p:nvSpPr>
            <p:cNvPr id="17" name="Flowchart: Process 16">
              <a:extLst>
                <a:ext uri="{FF2B5EF4-FFF2-40B4-BE49-F238E27FC236}">
                  <a16:creationId xmlns:a16="http://schemas.microsoft.com/office/drawing/2014/main" id="{0172B83A-5031-4808-A643-58108E938E0D}"/>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0370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94B4E889-9797-473D-846D-3665762DDCF6}"/>
              </a:ext>
            </a:extLst>
          </p:cNvPr>
          <p:cNvSpPr txBox="1">
            <a:spLocks noChangeArrowheads="1"/>
          </p:cNvSpPr>
          <p:nvPr/>
        </p:nvSpPr>
        <p:spPr bwMode="auto">
          <a:xfrm>
            <a:off x="0" y="9906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pic>
        <p:nvPicPr>
          <p:cNvPr id="3" name="Picture 2" descr="A picture containing text, stationary&#10;&#10;Description automatically generated">
            <a:extLst>
              <a:ext uri="{FF2B5EF4-FFF2-40B4-BE49-F238E27FC236}">
                <a16:creationId xmlns:a16="http://schemas.microsoft.com/office/drawing/2014/main" id="{F9B465D7-0575-4226-B07A-37C60AE9E259}"/>
              </a:ext>
            </a:extLst>
          </p:cNvPr>
          <p:cNvPicPr>
            <a:picLocks noChangeAspect="1"/>
          </p:cNvPicPr>
          <p:nvPr/>
        </p:nvPicPr>
        <p:blipFill rotWithShape="1">
          <a:blip r:embed="rId3">
            <a:extLst>
              <a:ext uri="{28A0092B-C50C-407E-A947-70E740481C1C}">
                <a14:useLocalDpi xmlns:a14="http://schemas.microsoft.com/office/drawing/2010/main" val="0"/>
              </a:ext>
            </a:extLst>
          </a:blip>
          <a:srcRect t="42832" b="20310"/>
          <a:stretch/>
        </p:blipFill>
        <p:spPr>
          <a:xfrm>
            <a:off x="0" y="4611231"/>
            <a:ext cx="9144000" cy="2246769"/>
          </a:xfrm>
          <a:prstGeom prst="rect">
            <a:avLst/>
          </a:prstGeom>
        </p:spPr>
      </p:pic>
      <p:sp>
        <p:nvSpPr>
          <p:cNvPr id="71684" name="Text Box 6">
            <a:extLst>
              <a:ext uri="{FF2B5EF4-FFF2-40B4-BE49-F238E27FC236}">
                <a16:creationId xmlns:a16="http://schemas.microsoft.com/office/drawing/2014/main" id="{A7F72DB0-6553-4613-8941-C620D40573C6}"/>
              </a:ext>
            </a:extLst>
          </p:cNvPr>
          <p:cNvSpPr txBox="1">
            <a:spLocks noChangeArrowheads="1"/>
          </p:cNvSpPr>
          <p:nvPr/>
        </p:nvSpPr>
        <p:spPr bwMode="auto">
          <a:xfrm>
            <a:off x="533400" y="2099266"/>
            <a:ext cx="80772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solidFill>
                  <a:srgbClr val="131A6D"/>
                </a:solidFill>
              </a:rPr>
              <a:t>La mejor manera de hacerse cargo de sus necesidades finales puede ser con una póliza de gastos finales.</a:t>
            </a:r>
          </a:p>
          <a:p>
            <a:pPr algn="ctr" eaLnBrk="1" hangingPunct="1">
              <a:spcBef>
                <a:spcPct val="50000"/>
              </a:spcBef>
              <a:buClrTx/>
              <a:buSzTx/>
              <a:buFontTx/>
              <a:buNone/>
            </a:pPr>
            <a:r>
              <a:rPr lang="es-ES" altLang="en-US" sz="2000" dirty="0">
                <a:solidFill>
                  <a:srgbClr val="131A6D"/>
                </a:solidFill>
              </a:rPr>
              <a:t>Con el costo elevado de los funerales, la última cosa en la que alguien quiere pensar después de perder a un ser querido es pagar y organizar los arreglos finales.</a:t>
            </a:r>
          </a:p>
          <a:p>
            <a:pPr algn="ctr" eaLnBrk="1" hangingPunct="1">
              <a:spcBef>
                <a:spcPct val="50000"/>
              </a:spcBef>
              <a:buClrTx/>
              <a:buSzTx/>
              <a:buFontTx/>
              <a:buNone/>
            </a:pPr>
            <a:r>
              <a:rPr lang="es-ES" altLang="en-US" sz="2000" dirty="0">
                <a:solidFill>
                  <a:srgbClr val="131A6D"/>
                </a:solidFill>
              </a:rPr>
              <a:t>Desafortunadamente, muchas personas no tienen la cobertura necesaria para pagar estos gastos.</a:t>
            </a:r>
            <a:endParaRPr lang="en-US" altLang="en-US" sz="2000" dirty="0">
              <a:solidFill>
                <a:srgbClr val="131A6D"/>
              </a:solidFill>
            </a:endParaRPr>
          </a:p>
        </p:txBody>
      </p:sp>
      <p:sp>
        <p:nvSpPr>
          <p:cNvPr id="71682" name="Text Box 4">
            <a:extLst>
              <a:ext uri="{FF2B5EF4-FFF2-40B4-BE49-F238E27FC236}">
                <a16:creationId xmlns:a16="http://schemas.microsoft.com/office/drawing/2014/main" id="{47B13FE1-02BC-431D-A0A1-08DDE47FF96B}"/>
              </a:ext>
            </a:extLst>
          </p:cNvPr>
          <p:cNvSpPr txBox="1">
            <a:spLocks noChangeArrowheads="1"/>
          </p:cNvSpPr>
          <p:nvPr/>
        </p:nvSpPr>
        <p:spPr bwMode="auto">
          <a:xfrm>
            <a:off x="0" y="1741736"/>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err="1">
                <a:solidFill>
                  <a:srgbClr val="000066"/>
                </a:solidFill>
              </a:rPr>
              <a:t>Gastos</a:t>
            </a:r>
            <a:r>
              <a:rPr lang="en-US" altLang="en-US" sz="2000" b="1" dirty="0">
                <a:solidFill>
                  <a:srgbClr val="000066"/>
                </a:solidFill>
              </a:rPr>
              <a:t> Finales</a:t>
            </a:r>
          </a:p>
        </p:txBody>
      </p:sp>
      <p:grpSp>
        <p:nvGrpSpPr>
          <p:cNvPr id="10" name="Group 9">
            <a:extLst>
              <a:ext uri="{FF2B5EF4-FFF2-40B4-BE49-F238E27FC236}">
                <a16:creationId xmlns:a16="http://schemas.microsoft.com/office/drawing/2014/main" id="{2AE45398-877E-4664-AC80-391EE11AA731}"/>
              </a:ext>
            </a:extLst>
          </p:cNvPr>
          <p:cNvGrpSpPr/>
          <p:nvPr/>
        </p:nvGrpSpPr>
        <p:grpSpPr>
          <a:xfrm>
            <a:off x="0" y="145906"/>
            <a:ext cx="9143999" cy="390703"/>
            <a:chOff x="0" y="145906"/>
            <a:chExt cx="9143999" cy="390703"/>
          </a:xfrm>
        </p:grpSpPr>
        <p:sp>
          <p:nvSpPr>
            <p:cNvPr id="11" name="Flowchart: Process 10">
              <a:extLst>
                <a:ext uri="{FF2B5EF4-FFF2-40B4-BE49-F238E27FC236}">
                  <a16:creationId xmlns:a16="http://schemas.microsoft.com/office/drawing/2014/main" id="{23A749A2-84A1-42D6-BA1F-D2AA8E263DC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75970F5-2129-483D-BEE7-968BC6D59E7A}"/>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Final Expense</a:t>
              </a:r>
            </a:p>
          </p:txBody>
        </p:sp>
        <p:sp>
          <p:nvSpPr>
            <p:cNvPr id="13" name="Flowchart: Process 12">
              <a:extLst>
                <a:ext uri="{FF2B5EF4-FFF2-40B4-BE49-F238E27FC236}">
                  <a16:creationId xmlns:a16="http://schemas.microsoft.com/office/drawing/2014/main" id="{448F6EDE-2993-4DA3-B9CA-31A0B351518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9457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4">
            <a:extLst>
              <a:ext uri="{FF2B5EF4-FFF2-40B4-BE49-F238E27FC236}">
                <a16:creationId xmlns:a16="http://schemas.microsoft.com/office/drawing/2014/main" id="{0209E793-B069-4277-B2BF-0A5CC018730A}"/>
              </a:ext>
            </a:extLst>
          </p:cNvPr>
          <p:cNvSpPr txBox="1">
            <a:spLocks noChangeArrowheads="1"/>
          </p:cNvSpPr>
          <p:nvPr/>
        </p:nvSpPr>
        <p:spPr bwMode="auto">
          <a:xfrm>
            <a:off x="0" y="16572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000" b="1" dirty="0">
                <a:solidFill>
                  <a:srgbClr val="131A6D"/>
                </a:solidFill>
              </a:rPr>
              <a:t>Plan de </a:t>
            </a:r>
            <a:r>
              <a:rPr lang="en-US" altLang="en-US" sz="2000" b="1" dirty="0" err="1">
                <a:solidFill>
                  <a:srgbClr val="131A6D"/>
                </a:solidFill>
              </a:rPr>
              <a:t>Gastos</a:t>
            </a:r>
            <a:r>
              <a:rPr lang="en-US" altLang="en-US" sz="2000" b="1" dirty="0">
                <a:solidFill>
                  <a:srgbClr val="131A6D"/>
                </a:solidFill>
              </a:rPr>
              <a:t> Finales vs. Plan de </a:t>
            </a:r>
            <a:r>
              <a:rPr lang="en-US" altLang="en-US" sz="2000" b="1" dirty="0" err="1">
                <a:solidFill>
                  <a:srgbClr val="131A6D"/>
                </a:solidFill>
              </a:rPr>
              <a:t>Sepelio</a:t>
            </a:r>
            <a:endParaRPr lang="en-US" altLang="en-US" sz="2000" b="1" dirty="0">
              <a:solidFill>
                <a:srgbClr val="131A6D"/>
              </a:solidFill>
            </a:endParaRPr>
          </a:p>
        </p:txBody>
      </p:sp>
      <p:sp>
        <p:nvSpPr>
          <p:cNvPr id="72707" name="Text Box 5">
            <a:extLst>
              <a:ext uri="{FF2B5EF4-FFF2-40B4-BE49-F238E27FC236}">
                <a16:creationId xmlns:a16="http://schemas.microsoft.com/office/drawing/2014/main" id="{DF85FBA2-35C4-4352-9D42-B238186C33E6}"/>
              </a:ext>
            </a:extLst>
          </p:cNvPr>
          <p:cNvSpPr txBox="1">
            <a:spLocks noChangeArrowheads="1"/>
          </p:cNvSpPr>
          <p:nvPr/>
        </p:nvSpPr>
        <p:spPr bwMode="auto">
          <a:xfrm>
            <a:off x="419100" y="2228195"/>
            <a:ext cx="84582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solidFill>
                  <a:srgbClr val="131A6D"/>
                </a:solidFill>
              </a:rPr>
              <a:t>Muchos solicitarán un plan de sepelio con una funeraria local para hacerse cargo de los gastos finales. Esto puede funcionar para algunos, pero hay que tomar en cuenta algunas diferencias.</a:t>
            </a:r>
            <a:endParaRPr lang="en-US" altLang="en-US" sz="2000" dirty="0">
              <a:solidFill>
                <a:srgbClr val="131A6D"/>
              </a:solidFill>
            </a:endParaRPr>
          </a:p>
          <a:p>
            <a:pPr marL="342900" indent="-342900" algn="ctr" eaLnBrk="1" hangingPunct="1">
              <a:spcBef>
                <a:spcPct val="50000"/>
              </a:spcBef>
              <a:buClrTx/>
              <a:buSzTx/>
              <a:buFont typeface="Arial" panose="020B0604020202020204" pitchFamily="34" charset="0"/>
              <a:buChar char="•"/>
            </a:pPr>
            <a:r>
              <a:rPr lang="es-ES" altLang="en-US" sz="2000" dirty="0">
                <a:solidFill>
                  <a:srgbClr val="131A6D"/>
                </a:solidFill>
              </a:rPr>
              <a:t>El plan de sepelio típico sólo cubre el funeral acordado en ese momento. Todavía puede haber otros gastos.</a:t>
            </a:r>
            <a:r>
              <a:rPr lang="en-US" altLang="en-US" sz="2000" dirty="0">
                <a:solidFill>
                  <a:srgbClr val="131A6D"/>
                </a:solidFill>
              </a:rPr>
              <a:t> </a:t>
            </a:r>
          </a:p>
          <a:p>
            <a:pPr marL="342900" indent="-342900" algn="ctr" eaLnBrk="1" hangingPunct="1">
              <a:spcBef>
                <a:spcPct val="50000"/>
              </a:spcBef>
              <a:buClrTx/>
              <a:buSzTx/>
              <a:buFont typeface="Arial" panose="020B0604020202020204" pitchFamily="34" charset="0"/>
              <a:buChar char="•"/>
            </a:pPr>
            <a:r>
              <a:rPr lang="es-ES" altLang="en-US" sz="2000" dirty="0">
                <a:solidFill>
                  <a:srgbClr val="131A6D"/>
                </a:solidFill>
              </a:rPr>
              <a:t>La funeraria pudo haber cerrado o cambiado de propietario y no reconozca completamente.</a:t>
            </a:r>
          </a:p>
          <a:p>
            <a:pPr marL="342900" indent="-342900" algn="ctr" eaLnBrk="1" hangingPunct="1">
              <a:spcBef>
                <a:spcPct val="50000"/>
              </a:spcBef>
              <a:buClrTx/>
              <a:buSzTx/>
              <a:buFont typeface="Arial" panose="020B0604020202020204" pitchFamily="34" charset="0"/>
              <a:buChar char="•"/>
            </a:pPr>
            <a:r>
              <a:rPr lang="es-ES" altLang="en-US" sz="2000" dirty="0">
                <a:solidFill>
                  <a:srgbClr val="131A6D"/>
                </a:solidFill>
              </a:rPr>
              <a:t>Es posible que se haya mudado. El plan de sepelio sólo serviría en esa funeraria en particular.</a:t>
            </a:r>
          </a:p>
          <a:p>
            <a:pPr algn="ctr" eaLnBrk="1" hangingPunct="1">
              <a:spcBef>
                <a:spcPct val="50000"/>
              </a:spcBef>
              <a:buClrTx/>
              <a:buSzTx/>
              <a:buNone/>
            </a:pPr>
            <a:r>
              <a:rPr lang="es-ES" altLang="en-US" sz="2000" dirty="0">
                <a:solidFill>
                  <a:srgbClr val="131A6D"/>
                </a:solidFill>
              </a:rPr>
              <a:t> Con una Póliza de Gastos Finales, usted puede proveer lo necesario para sus gastos finales y el dinero restante puede ser distribuido a sus beneficiarios en una base libre de impuestos.</a:t>
            </a:r>
          </a:p>
        </p:txBody>
      </p:sp>
      <p:sp>
        <p:nvSpPr>
          <p:cNvPr id="8" name="Text Box 7">
            <a:extLst>
              <a:ext uri="{FF2B5EF4-FFF2-40B4-BE49-F238E27FC236}">
                <a16:creationId xmlns:a16="http://schemas.microsoft.com/office/drawing/2014/main" id="{70F419AE-A62E-4891-95C1-5AD32E405A77}"/>
              </a:ext>
            </a:extLst>
          </p:cNvPr>
          <p:cNvSpPr txBox="1">
            <a:spLocks noChangeArrowheads="1"/>
          </p:cNvSpPr>
          <p:nvPr/>
        </p:nvSpPr>
        <p:spPr bwMode="auto">
          <a:xfrm>
            <a:off x="0" y="83820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grpSp>
        <p:nvGrpSpPr>
          <p:cNvPr id="9" name="Group 8">
            <a:extLst>
              <a:ext uri="{FF2B5EF4-FFF2-40B4-BE49-F238E27FC236}">
                <a16:creationId xmlns:a16="http://schemas.microsoft.com/office/drawing/2014/main" id="{A55280A6-54D0-45CE-AB53-5C1450855B10}"/>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9C918573-8C3C-4F8C-A037-34CE3279E4F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73FAF49-49CE-4CB6-9918-3ADBBD78FEF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Final Expense</a:t>
              </a:r>
            </a:p>
          </p:txBody>
        </p:sp>
        <p:sp>
          <p:nvSpPr>
            <p:cNvPr id="12" name="Flowchart: Process 11">
              <a:extLst>
                <a:ext uri="{FF2B5EF4-FFF2-40B4-BE49-F238E27FC236}">
                  <a16:creationId xmlns:a16="http://schemas.microsoft.com/office/drawing/2014/main" id="{E9DEC805-1A2F-4CD7-BCF0-E19432C3B4C3}"/>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36290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6BDC823A-A055-4459-92B9-661D78190845}"/>
              </a:ext>
            </a:extLst>
          </p:cNvPr>
          <p:cNvSpPr txBox="1">
            <a:spLocks noChangeArrowheads="1"/>
          </p:cNvSpPr>
          <p:nvPr/>
        </p:nvSpPr>
        <p:spPr bwMode="auto">
          <a:xfrm>
            <a:off x="0" y="2038290"/>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b="1" dirty="0" err="1">
                <a:solidFill>
                  <a:srgbClr val="000066"/>
                </a:solidFill>
              </a:rPr>
              <a:t>Cuidados</a:t>
            </a:r>
            <a:r>
              <a:rPr lang="en-US" altLang="en-US" sz="2000" b="1" dirty="0">
                <a:solidFill>
                  <a:srgbClr val="000066"/>
                </a:solidFill>
              </a:rPr>
              <a:t> a Largo </a:t>
            </a:r>
            <a:r>
              <a:rPr lang="en-US" altLang="en-US" sz="2000" b="1" dirty="0" err="1">
                <a:solidFill>
                  <a:srgbClr val="000066"/>
                </a:solidFill>
              </a:rPr>
              <a:t>Plazo</a:t>
            </a:r>
            <a:endParaRPr lang="en-US" altLang="en-US" sz="2000" b="1" dirty="0">
              <a:solidFill>
                <a:srgbClr val="000066"/>
              </a:solidFill>
            </a:endParaRPr>
          </a:p>
        </p:txBody>
      </p:sp>
      <p:sp>
        <p:nvSpPr>
          <p:cNvPr id="81924" name="Text Box 4">
            <a:extLst>
              <a:ext uri="{FF2B5EF4-FFF2-40B4-BE49-F238E27FC236}">
                <a16:creationId xmlns:a16="http://schemas.microsoft.com/office/drawing/2014/main" id="{546A064A-5FFB-4D74-A037-0EAAF466CCC3}"/>
              </a:ext>
            </a:extLst>
          </p:cNvPr>
          <p:cNvSpPr txBox="1">
            <a:spLocks noChangeArrowheads="1"/>
          </p:cNvSpPr>
          <p:nvPr/>
        </p:nvSpPr>
        <p:spPr bwMode="auto">
          <a:xfrm>
            <a:off x="457200" y="2615148"/>
            <a:ext cx="83820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s-ES" altLang="en-US" sz="2000" dirty="0">
                <a:solidFill>
                  <a:srgbClr val="131A6D"/>
                </a:solidFill>
              </a:rPr>
              <a:t>Medicare, Suplemento de Medicare </a:t>
            </a:r>
            <a:r>
              <a:rPr lang="es-ES" altLang="en-US" sz="2000" dirty="0" err="1">
                <a:solidFill>
                  <a:srgbClr val="131A6D"/>
                </a:solidFill>
              </a:rPr>
              <a:t>Supplement</a:t>
            </a:r>
            <a:r>
              <a:rPr lang="es-ES" altLang="en-US" sz="2000" dirty="0">
                <a:solidFill>
                  <a:srgbClr val="131A6D"/>
                </a:solidFill>
              </a:rPr>
              <a:t> o Medicare </a:t>
            </a:r>
            <a:r>
              <a:rPr lang="es-ES" altLang="en-US" sz="2000" dirty="0" err="1">
                <a:solidFill>
                  <a:srgbClr val="131A6D"/>
                </a:solidFill>
              </a:rPr>
              <a:t>Advantage</a:t>
            </a:r>
            <a:r>
              <a:rPr lang="es-ES" altLang="en-US" sz="2000" dirty="0">
                <a:solidFill>
                  <a:srgbClr val="131A6D"/>
                </a:solidFill>
              </a:rPr>
              <a:t> </a:t>
            </a:r>
            <a:r>
              <a:rPr lang="es-ES" altLang="en-US" sz="2000" b="1" u="sng" dirty="0">
                <a:solidFill>
                  <a:srgbClr val="131A6D"/>
                </a:solidFill>
              </a:rPr>
              <a:t>no cubren</a:t>
            </a:r>
            <a:r>
              <a:rPr lang="es-ES" altLang="en-US" sz="2000" dirty="0">
                <a:solidFill>
                  <a:srgbClr val="131A6D"/>
                </a:solidFill>
              </a:rPr>
              <a:t> los cuidados a largo plazo. ¿Cuáles son las opciones? </a:t>
            </a:r>
          </a:p>
          <a:p>
            <a:pPr algn="ctr" eaLnBrk="1" hangingPunct="1">
              <a:spcBef>
                <a:spcPct val="0"/>
              </a:spcBef>
              <a:buClrTx/>
              <a:buSzTx/>
              <a:buFontTx/>
              <a:buNone/>
            </a:pPr>
            <a:endParaRPr lang="en-US" altLang="en-US" sz="2000" dirty="0">
              <a:solidFill>
                <a:srgbClr val="131A6D"/>
              </a:solidFill>
            </a:endParaRPr>
          </a:p>
          <a:p>
            <a:pPr algn="ctr" eaLnBrk="1" hangingPunct="1">
              <a:spcBef>
                <a:spcPct val="0"/>
              </a:spcBef>
              <a:buClrTx/>
              <a:buSzTx/>
              <a:buFontTx/>
              <a:buNone/>
            </a:pPr>
            <a:r>
              <a:rPr lang="en-US" altLang="en-US" sz="2000" dirty="0">
                <a:solidFill>
                  <a:srgbClr val="131A6D"/>
                </a:solidFill>
              </a:rPr>
              <a:t>Seguro de </a:t>
            </a:r>
            <a:r>
              <a:rPr lang="en-US" altLang="en-US" sz="2000" dirty="0" err="1">
                <a:solidFill>
                  <a:srgbClr val="131A6D"/>
                </a:solidFill>
              </a:rPr>
              <a:t>Cuidado</a:t>
            </a:r>
            <a:r>
              <a:rPr lang="en-US" altLang="en-US" sz="2000" dirty="0">
                <a:solidFill>
                  <a:srgbClr val="131A6D"/>
                </a:solidFill>
              </a:rPr>
              <a:t> a Largo </a:t>
            </a:r>
            <a:r>
              <a:rPr lang="en-US" altLang="en-US" sz="2000" dirty="0" err="1">
                <a:solidFill>
                  <a:srgbClr val="131A6D"/>
                </a:solidFill>
              </a:rPr>
              <a:t>Plazo</a:t>
            </a:r>
            <a:r>
              <a:rPr lang="en-US" altLang="en-US" sz="2000" dirty="0">
                <a:solidFill>
                  <a:srgbClr val="131A6D"/>
                </a:solidFill>
              </a:rPr>
              <a:t>. </a:t>
            </a:r>
            <a:r>
              <a:rPr lang="en-US" altLang="en-US" sz="2000" b="1" dirty="0">
                <a:solidFill>
                  <a:srgbClr val="131A6D"/>
                </a:solidFill>
              </a:rPr>
              <a:t>2 </a:t>
            </a:r>
            <a:r>
              <a:rPr lang="en-US" altLang="en-US" sz="2000" b="1" dirty="0" err="1">
                <a:solidFill>
                  <a:srgbClr val="131A6D"/>
                </a:solidFill>
              </a:rPr>
              <a:t>tipos</a:t>
            </a:r>
            <a:r>
              <a:rPr lang="en-US" altLang="en-US" sz="2000" b="1" dirty="0">
                <a:solidFill>
                  <a:srgbClr val="131A6D"/>
                </a:solidFill>
              </a:rPr>
              <a:t> </a:t>
            </a:r>
            <a:r>
              <a:rPr lang="en-US" altLang="en-US" sz="2000" b="1" dirty="0" err="1">
                <a:solidFill>
                  <a:srgbClr val="131A6D"/>
                </a:solidFill>
              </a:rPr>
              <a:t>disponibles</a:t>
            </a:r>
            <a:r>
              <a:rPr lang="en-US" altLang="en-US" sz="2000" b="1" dirty="0">
                <a:solidFill>
                  <a:srgbClr val="131A6D"/>
                </a:solidFill>
              </a:rPr>
              <a:t>:</a:t>
            </a:r>
          </a:p>
          <a:p>
            <a:pPr algn="ctr" eaLnBrk="1" hangingPunct="1">
              <a:spcBef>
                <a:spcPct val="0"/>
              </a:spcBef>
              <a:buClrTx/>
              <a:buSzTx/>
              <a:buFontTx/>
              <a:buNone/>
            </a:pPr>
            <a:endParaRPr lang="en-US" altLang="en-US" sz="2000" dirty="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r>
              <a:rPr lang="en-US" altLang="en-US" sz="2000" dirty="0" err="1">
                <a:solidFill>
                  <a:srgbClr val="131A6D"/>
                </a:solidFill>
              </a:rPr>
              <a:t>Póliza</a:t>
            </a:r>
            <a:r>
              <a:rPr lang="en-US" altLang="en-US" sz="2000" dirty="0">
                <a:solidFill>
                  <a:srgbClr val="131A6D"/>
                </a:solidFill>
              </a:rPr>
              <a:t> de </a:t>
            </a:r>
            <a:r>
              <a:rPr lang="en-US" altLang="en-US" sz="2000" dirty="0" err="1">
                <a:solidFill>
                  <a:srgbClr val="131A6D"/>
                </a:solidFill>
              </a:rPr>
              <a:t>Cuidado</a:t>
            </a:r>
            <a:r>
              <a:rPr lang="en-US" altLang="en-US" sz="2000" dirty="0">
                <a:solidFill>
                  <a:srgbClr val="131A6D"/>
                </a:solidFill>
              </a:rPr>
              <a:t> a Largo </a:t>
            </a:r>
            <a:r>
              <a:rPr lang="en-US" altLang="en-US" sz="2000" dirty="0" err="1">
                <a:solidFill>
                  <a:srgbClr val="131A6D"/>
                </a:solidFill>
              </a:rPr>
              <a:t>Plazo</a:t>
            </a:r>
            <a:r>
              <a:rPr lang="en-US" altLang="en-US" sz="2000" dirty="0">
                <a:solidFill>
                  <a:srgbClr val="131A6D"/>
                </a:solidFill>
              </a:rPr>
              <a:t> </a:t>
            </a:r>
            <a:r>
              <a:rPr lang="en-US" altLang="en-US" sz="2000" dirty="0" err="1">
                <a:solidFill>
                  <a:srgbClr val="131A6D"/>
                </a:solidFill>
              </a:rPr>
              <a:t>Tradicional</a:t>
            </a:r>
            <a:r>
              <a:rPr lang="en-US" altLang="en-US" sz="2000" dirty="0">
                <a:solidFill>
                  <a:srgbClr val="131A6D"/>
                </a:solidFill>
              </a:rPr>
              <a:t>: Paga </a:t>
            </a:r>
            <a:r>
              <a:rPr lang="en-US" altLang="en-US" sz="2000" dirty="0" err="1">
                <a:solidFill>
                  <a:srgbClr val="131A6D"/>
                </a:solidFill>
              </a:rPr>
              <a:t>una</a:t>
            </a:r>
            <a:r>
              <a:rPr lang="en-US" altLang="en-US" sz="2000" dirty="0">
                <a:solidFill>
                  <a:srgbClr val="131A6D"/>
                </a:solidFill>
              </a:rPr>
              <a:t> </a:t>
            </a:r>
            <a:r>
              <a:rPr lang="en-US" altLang="en-US" sz="2000" dirty="0" err="1">
                <a:solidFill>
                  <a:srgbClr val="131A6D"/>
                </a:solidFill>
              </a:rPr>
              <a:t>cantidad</a:t>
            </a:r>
            <a:r>
              <a:rPr lang="en-US" altLang="en-US" sz="2000" dirty="0">
                <a:solidFill>
                  <a:srgbClr val="131A6D"/>
                </a:solidFill>
              </a:rPr>
              <a:t> mensual para </a:t>
            </a:r>
            <a:r>
              <a:rPr lang="en-US" altLang="en-US" sz="2000" dirty="0" err="1">
                <a:solidFill>
                  <a:srgbClr val="131A6D"/>
                </a:solidFill>
              </a:rPr>
              <a:t>ayudar</a:t>
            </a:r>
            <a:r>
              <a:rPr lang="en-US" altLang="en-US" sz="2000" dirty="0">
                <a:solidFill>
                  <a:srgbClr val="131A6D"/>
                </a:solidFill>
              </a:rPr>
              <a:t> a cubrir el </a:t>
            </a:r>
            <a:r>
              <a:rPr lang="en-US" altLang="en-US" sz="2000" dirty="0" err="1">
                <a:solidFill>
                  <a:srgbClr val="131A6D"/>
                </a:solidFill>
              </a:rPr>
              <a:t>costo</a:t>
            </a:r>
            <a:r>
              <a:rPr lang="en-US" altLang="en-US" sz="2000" dirty="0">
                <a:solidFill>
                  <a:srgbClr val="131A6D"/>
                </a:solidFill>
              </a:rPr>
              <a:t> de los </a:t>
            </a:r>
            <a:r>
              <a:rPr lang="en-US" altLang="en-US" sz="2000" dirty="0" err="1">
                <a:solidFill>
                  <a:srgbClr val="131A6D"/>
                </a:solidFill>
              </a:rPr>
              <a:t>cuidados</a:t>
            </a:r>
            <a:r>
              <a:rPr lang="en-US" altLang="en-US" sz="2000" dirty="0">
                <a:solidFill>
                  <a:srgbClr val="131A6D"/>
                </a:solidFill>
              </a:rPr>
              <a:t> a largo </a:t>
            </a:r>
            <a:r>
              <a:rPr lang="en-US" altLang="en-US" sz="2000" dirty="0" err="1">
                <a:solidFill>
                  <a:srgbClr val="131A6D"/>
                </a:solidFill>
              </a:rPr>
              <a:t>plazo</a:t>
            </a:r>
            <a:endParaRPr lang="en-US" altLang="en-US" sz="2000" dirty="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endParaRPr lang="en-US" altLang="en-US" sz="2000" dirty="0">
              <a:solidFill>
                <a:srgbClr val="131A6D"/>
              </a:solidFill>
            </a:endParaRPr>
          </a:p>
          <a:p>
            <a:pPr marL="342900" indent="-342900" algn="ctr" eaLnBrk="1" hangingPunct="1">
              <a:spcBef>
                <a:spcPct val="0"/>
              </a:spcBef>
              <a:buClr>
                <a:srgbClr val="000066"/>
              </a:buClr>
              <a:buSzTx/>
              <a:buFont typeface="Arial" panose="020B0604020202020204" pitchFamily="34" charset="0"/>
              <a:buChar char="•"/>
            </a:pPr>
            <a:r>
              <a:rPr lang="en-US" altLang="en-US" sz="2000" dirty="0" err="1">
                <a:solidFill>
                  <a:srgbClr val="131A6D"/>
                </a:solidFill>
              </a:rPr>
              <a:t>Beneficio</a:t>
            </a:r>
            <a:r>
              <a:rPr lang="en-US" altLang="en-US" sz="2000" dirty="0">
                <a:solidFill>
                  <a:srgbClr val="131A6D"/>
                </a:solidFill>
              </a:rPr>
              <a:t> de </a:t>
            </a:r>
            <a:r>
              <a:rPr lang="en-US" altLang="en-US" sz="2000" dirty="0" err="1">
                <a:solidFill>
                  <a:srgbClr val="131A6D"/>
                </a:solidFill>
              </a:rPr>
              <a:t>Cuidado</a:t>
            </a:r>
            <a:r>
              <a:rPr lang="en-US" altLang="en-US" sz="2000" dirty="0">
                <a:solidFill>
                  <a:srgbClr val="131A6D"/>
                </a:solidFill>
              </a:rPr>
              <a:t> a Largo </a:t>
            </a:r>
            <a:r>
              <a:rPr lang="en-US" altLang="en-US" sz="2000" dirty="0" err="1">
                <a:solidFill>
                  <a:srgbClr val="131A6D"/>
                </a:solidFill>
              </a:rPr>
              <a:t>Plazo</a:t>
            </a:r>
            <a:r>
              <a:rPr lang="en-US" altLang="en-US" sz="2000" dirty="0">
                <a:solidFill>
                  <a:srgbClr val="131A6D"/>
                </a:solidFill>
              </a:rPr>
              <a:t>: Una </a:t>
            </a:r>
            <a:r>
              <a:rPr lang="en-US" altLang="en-US" sz="2000" dirty="0" err="1">
                <a:solidFill>
                  <a:srgbClr val="131A6D"/>
                </a:solidFill>
              </a:rPr>
              <a:t>suma</a:t>
            </a:r>
            <a:r>
              <a:rPr lang="en-US" altLang="en-US" sz="2000" dirty="0">
                <a:solidFill>
                  <a:srgbClr val="131A6D"/>
                </a:solidFill>
              </a:rPr>
              <a:t> global de dinero </a:t>
            </a:r>
            <a:r>
              <a:rPr lang="en-US" altLang="en-US" sz="2000" dirty="0" err="1">
                <a:solidFill>
                  <a:srgbClr val="131A6D"/>
                </a:solidFill>
              </a:rPr>
              <a:t>crea</a:t>
            </a:r>
            <a:r>
              <a:rPr lang="en-US" altLang="en-US" sz="2000" dirty="0">
                <a:solidFill>
                  <a:srgbClr val="131A6D"/>
                </a:solidFill>
              </a:rPr>
              <a:t> un </a:t>
            </a:r>
            <a:r>
              <a:rPr lang="en-US" altLang="en-US" sz="2000" dirty="0" err="1">
                <a:solidFill>
                  <a:srgbClr val="131A6D"/>
                </a:solidFill>
              </a:rPr>
              <a:t>beneficio</a:t>
            </a:r>
            <a:r>
              <a:rPr lang="en-US" altLang="en-US" sz="2000" dirty="0">
                <a:solidFill>
                  <a:srgbClr val="131A6D"/>
                </a:solidFill>
              </a:rPr>
              <a:t> de </a:t>
            </a:r>
            <a:r>
              <a:rPr lang="en-US" altLang="en-US" sz="2000" dirty="0" err="1">
                <a:solidFill>
                  <a:srgbClr val="131A6D"/>
                </a:solidFill>
              </a:rPr>
              <a:t>cuidado</a:t>
            </a:r>
            <a:r>
              <a:rPr lang="en-US" altLang="en-US" sz="2000" dirty="0">
                <a:solidFill>
                  <a:srgbClr val="131A6D"/>
                </a:solidFill>
              </a:rPr>
              <a:t> a largo </a:t>
            </a:r>
            <a:r>
              <a:rPr lang="en-US" altLang="en-US" sz="2000" dirty="0" err="1">
                <a:solidFill>
                  <a:srgbClr val="131A6D"/>
                </a:solidFill>
              </a:rPr>
              <a:t>plazo</a:t>
            </a:r>
            <a:r>
              <a:rPr lang="en-US" altLang="en-US" sz="2000" dirty="0">
                <a:solidFill>
                  <a:srgbClr val="131A6D"/>
                </a:solidFill>
              </a:rPr>
              <a:t> </a:t>
            </a:r>
            <a:r>
              <a:rPr lang="en-US" altLang="en-US" sz="2000" dirty="0" err="1">
                <a:solidFill>
                  <a:srgbClr val="131A6D"/>
                </a:solidFill>
              </a:rPr>
              <a:t>varias</a:t>
            </a:r>
            <a:r>
              <a:rPr lang="en-US" altLang="en-US" sz="2000" dirty="0">
                <a:solidFill>
                  <a:srgbClr val="131A6D"/>
                </a:solidFill>
              </a:rPr>
              <a:t> </a:t>
            </a:r>
            <a:r>
              <a:rPr lang="en-US" altLang="en-US" sz="2000" dirty="0" err="1">
                <a:solidFill>
                  <a:srgbClr val="131A6D"/>
                </a:solidFill>
              </a:rPr>
              <a:t>veces</a:t>
            </a:r>
            <a:r>
              <a:rPr lang="en-US" altLang="en-US" sz="2000" dirty="0">
                <a:solidFill>
                  <a:srgbClr val="131A6D"/>
                </a:solidFill>
              </a:rPr>
              <a:t> más </a:t>
            </a:r>
            <a:r>
              <a:rPr lang="en-US" altLang="en-US" sz="2000" dirty="0" err="1">
                <a:solidFill>
                  <a:srgbClr val="131A6D"/>
                </a:solidFill>
              </a:rPr>
              <a:t>grande</a:t>
            </a:r>
            <a:r>
              <a:rPr lang="en-US" altLang="en-US" sz="2000" dirty="0">
                <a:solidFill>
                  <a:srgbClr val="131A6D"/>
                </a:solidFill>
              </a:rPr>
              <a:t> que la </a:t>
            </a:r>
            <a:r>
              <a:rPr lang="en-US" altLang="en-US" sz="2000" dirty="0" err="1">
                <a:solidFill>
                  <a:srgbClr val="131A6D"/>
                </a:solidFill>
              </a:rPr>
              <a:t>cantidad</a:t>
            </a:r>
            <a:r>
              <a:rPr lang="en-US" altLang="en-US" sz="2000" dirty="0">
                <a:solidFill>
                  <a:srgbClr val="131A6D"/>
                </a:solidFill>
              </a:rPr>
              <a:t> de la </a:t>
            </a:r>
            <a:r>
              <a:rPr lang="en-US" altLang="en-US" sz="2000" dirty="0" err="1">
                <a:solidFill>
                  <a:srgbClr val="131A6D"/>
                </a:solidFill>
              </a:rPr>
              <a:t>suma</a:t>
            </a:r>
            <a:r>
              <a:rPr lang="en-US" altLang="en-US" sz="2000" dirty="0">
                <a:solidFill>
                  <a:srgbClr val="131A6D"/>
                </a:solidFill>
              </a:rPr>
              <a:t> global. </a:t>
            </a:r>
            <a:r>
              <a:rPr lang="en-US" altLang="en-US" sz="2000" dirty="0" err="1">
                <a:solidFill>
                  <a:srgbClr val="131A6D"/>
                </a:solidFill>
              </a:rPr>
              <a:t>Además</a:t>
            </a:r>
            <a:r>
              <a:rPr lang="en-US" altLang="en-US" sz="2000" dirty="0">
                <a:solidFill>
                  <a:srgbClr val="131A6D"/>
                </a:solidFill>
              </a:rPr>
              <a:t>, </a:t>
            </a:r>
            <a:r>
              <a:rPr lang="en-US" altLang="en-US" sz="2000" dirty="0" err="1">
                <a:solidFill>
                  <a:srgbClr val="131A6D"/>
                </a:solidFill>
              </a:rPr>
              <a:t>crea</a:t>
            </a:r>
            <a:r>
              <a:rPr lang="en-US" altLang="en-US" sz="2000" dirty="0">
                <a:solidFill>
                  <a:srgbClr val="131A6D"/>
                </a:solidFill>
              </a:rPr>
              <a:t> un </a:t>
            </a:r>
            <a:r>
              <a:rPr lang="en-US" altLang="en-US" sz="2000" dirty="0" err="1">
                <a:solidFill>
                  <a:srgbClr val="131A6D"/>
                </a:solidFill>
              </a:rPr>
              <a:t>beneficio</a:t>
            </a:r>
            <a:r>
              <a:rPr lang="en-US" altLang="en-US" sz="2000" dirty="0">
                <a:solidFill>
                  <a:srgbClr val="131A6D"/>
                </a:solidFill>
              </a:rPr>
              <a:t> de Muerte más </a:t>
            </a:r>
            <a:r>
              <a:rPr lang="en-US" altLang="en-US" sz="2000" dirty="0" err="1">
                <a:solidFill>
                  <a:srgbClr val="131A6D"/>
                </a:solidFill>
              </a:rPr>
              <a:t>grande</a:t>
            </a:r>
            <a:r>
              <a:rPr lang="en-US" altLang="en-US" sz="2000" dirty="0">
                <a:solidFill>
                  <a:srgbClr val="131A6D"/>
                </a:solidFill>
              </a:rPr>
              <a:t> que el </a:t>
            </a:r>
            <a:r>
              <a:rPr lang="en-US" altLang="en-US" sz="2000" dirty="0" err="1">
                <a:solidFill>
                  <a:srgbClr val="131A6D"/>
                </a:solidFill>
              </a:rPr>
              <a:t>monto</a:t>
            </a:r>
            <a:r>
              <a:rPr lang="en-US" altLang="en-US" sz="2000" dirty="0">
                <a:solidFill>
                  <a:srgbClr val="131A6D"/>
                </a:solidFill>
              </a:rPr>
              <a:t> de </a:t>
            </a:r>
            <a:r>
              <a:rPr lang="en-US" altLang="en-US" sz="2000" dirty="0" err="1">
                <a:solidFill>
                  <a:srgbClr val="131A6D"/>
                </a:solidFill>
              </a:rPr>
              <a:t>esa</a:t>
            </a:r>
            <a:r>
              <a:rPr lang="en-US" altLang="en-US" sz="2000" dirty="0">
                <a:solidFill>
                  <a:srgbClr val="131A6D"/>
                </a:solidFill>
              </a:rPr>
              <a:t> </a:t>
            </a:r>
            <a:r>
              <a:rPr lang="en-US" altLang="en-US" sz="2000" dirty="0" err="1">
                <a:solidFill>
                  <a:srgbClr val="131A6D"/>
                </a:solidFill>
              </a:rPr>
              <a:t>suma</a:t>
            </a:r>
            <a:r>
              <a:rPr lang="en-US" altLang="en-US" sz="2000" dirty="0">
                <a:solidFill>
                  <a:srgbClr val="131A6D"/>
                </a:solidFill>
              </a:rPr>
              <a:t> global y </a:t>
            </a:r>
            <a:r>
              <a:rPr lang="en-US" altLang="en-US" sz="2000" dirty="0" err="1">
                <a:solidFill>
                  <a:srgbClr val="131A6D"/>
                </a:solidFill>
              </a:rPr>
              <a:t>en</a:t>
            </a:r>
            <a:r>
              <a:rPr lang="en-US" altLang="en-US" sz="2000" dirty="0">
                <a:solidFill>
                  <a:srgbClr val="131A6D"/>
                </a:solidFill>
              </a:rPr>
              <a:t> </a:t>
            </a:r>
            <a:r>
              <a:rPr lang="en-US" altLang="en-US" sz="2000" dirty="0" err="1">
                <a:solidFill>
                  <a:srgbClr val="131A6D"/>
                </a:solidFill>
              </a:rPr>
              <a:t>cualquier</a:t>
            </a:r>
            <a:r>
              <a:rPr lang="en-US" altLang="en-US" sz="2000" dirty="0">
                <a:solidFill>
                  <a:srgbClr val="131A6D"/>
                </a:solidFill>
              </a:rPr>
              <a:t> </a:t>
            </a:r>
            <a:r>
              <a:rPr lang="en-US" altLang="en-US" sz="2000" dirty="0" err="1">
                <a:solidFill>
                  <a:srgbClr val="131A6D"/>
                </a:solidFill>
              </a:rPr>
              <a:t>momento</a:t>
            </a:r>
            <a:r>
              <a:rPr lang="en-US" altLang="en-US" sz="2000" dirty="0">
                <a:solidFill>
                  <a:srgbClr val="131A6D"/>
                </a:solidFill>
              </a:rPr>
              <a:t> que </a:t>
            </a:r>
            <a:r>
              <a:rPr lang="en-US" altLang="en-US" sz="2000" dirty="0" err="1">
                <a:solidFill>
                  <a:srgbClr val="131A6D"/>
                </a:solidFill>
              </a:rPr>
              <a:t>usted</a:t>
            </a:r>
            <a:r>
              <a:rPr lang="en-US" altLang="en-US" sz="2000" dirty="0">
                <a:solidFill>
                  <a:srgbClr val="131A6D"/>
                </a:solidFill>
              </a:rPr>
              <a:t> lo </a:t>
            </a:r>
            <a:r>
              <a:rPr lang="en-US" altLang="en-US" sz="2000" dirty="0" err="1">
                <a:solidFill>
                  <a:srgbClr val="131A6D"/>
                </a:solidFill>
              </a:rPr>
              <a:t>solicite</a:t>
            </a:r>
            <a:r>
              <a:rPr lang="en-US" altLang="en-US" sz="2000" dirty="0">
                <a:solidFill>
                  <a:srgbClr val="131A6D"/>
                </a:solidFill>
              </a:rPr>
              <a:t>, puede </a:t>
            </a:r>
            <a:r>
              <a:rPr lang="en-US" altLang="en-US" sz="2000" dirty="0" err="1">
                <a:solidFill>
                  <a:srgbClr val="131A6D"/>
                </a:solidFill>
              </a:rPr>
              <a:t>recuperar</a:t>
            </a:r>
            <a:r>
              <a:rPr lang="en-US" altLang="en-US" sz="2000" dirty="0">
                <a:solidFill>
                  <a:srgbClr val="131A6D"/>
                </a:solidFill>
              </a:rPr>
              <a:t> </a:t>
            </a:r>
            <a:r>
              <a:rPr lang="en-US" altLang="en-US" sz="2000" dirty="0" err="1">
                <a:solidFill>
                  <a:srgbClr val="131A6D"/>
                </a:solidFill>
              </a:rPr>
              <a:t>todo</a:t>
            </a:r>
            <a:r>
              <a:rPr lang="en-US" altLang="en-US" sz="2000" dirty="0">
                <a:solidFill>
                  <a:srgbClr val="131A6D"/>
                </a:solidFill>
              </a:rPr>
              <a:t> </a:t>
            </a:r>
            <a:r>
              <a:rPr lang="en-US" altLang="en-US" sz="2000" dirty="0" err="1">
                <a:solidFill>
                  <a:srgbClr val="131A6D"/>
                </a:solidFill>
              </a:rPr>
              <a:t>su</a:t>
            </a:r>
            <a:r>
              <a:rPr lang="en-US" altLang="en-US" sz="2000" dirty="0">
                <a:solidFill>
                  <a:srgbClr val="131A6D"/>
                </a:solidFill>
              </a:rPr>
              <a:t> dinero. </a:t>
            </a:r>
          </a:p>
        </p:txBody>
      </p:sp>
      <p:sp>
        <p:nvSpPr>
          <p:cNvPr id="8" name="Text Box 7">
            <a:extLst>
              <a:ext uri="{FF2B5EF4-FFF2-40B4-BE49-F238E27FC236}">
                <a16:creationId xmlns:a16="http://schemas.microsoft.com/office/drawing/2014/main" id="{2515FCDF-E9D3-4193-8F60-B257F05752FF}"/>
              </a:ext>
            </a:extLst>
          </p:cNvPr>
          <p:cNvSpPr txBox="1">
            <a:spLocks noChangeArrowheads="1"/>
          </p:cNvSpPr>
          <p:nvPr/>
        </p:nvSpPr>
        <p:spPr bwMode="auto">
          <a:xfrm>
            <a:off x="0" y="10154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Medicare No Cubre Todo</a:t>
            </a:r>
          </a:p>
        </p:txBody>
      </p:sp>
      <p:grpSp>
        <p:nvGrpSpPr>
          <p:cNvPr id="9" name="Group 8">
            <a:extLst>
              <a:ext uri="{FF2B5EF4-FFF2-40B4-BE49-F238E27FC236}">
                <a16:creationId xmlns:a16="http://schemas.microsoft.com/office/drawing/2014/main" id="{A877FDB5-1FE8-44ED-BF4C-CC2DD1E5821E}"/>
              </a:ext>
            </a:extLst>
          </p:cNvPr>
          <p:cNvGrpSpPr/>
          <p:nvPr/>
        </p:nvGrpSpPr>
        <p:grpSpPr>
          <a:xfrm>
            <a:off x="0" y="145906"/>
            <a:ext cx="9143999" cy="390703"/>
            <a:chOff x="0" y="145906"/>
            <a:chExt cx="9143999" cy="390703"/>
          </a:xfrm>
        </p:grpSpPr>
        <p:sp>
          <p:nvSpPr>
            <p:cNvPr id="10" name="Flowchart: Process 9">
              <a:extLst>
                <a:ext uri="{FF2B5EF4-FFF2-40B4-BE49-F238E27FC236}">
                  <a16:creationId xmlns:a16="http://schemas.microsoft.com/office/drawing/2014/main" id="{B55B3784-2B44-4679-8E73-9C31E9D5706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1283255-7C1E-463D-9FF2-005404A24DC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Long-Term Care</a:t>
              </a:r>
            </a:p>
          </p:txBody>
        </p:sp>
        <p:sp>
          <p:nvSpPr>
            <p:cNvPr id="12" name="Flowchart: Process 11">
              <a:extLst>
                <a:ext uri="{FF2B5EF4-FFF2-40B4-BE49-F238E27FC236}">
                  <a16:creationId xmlns:a16="http://schemas.microsoft.com/office/drawing/2014/main" id="{DCA1876C-8E23-4A19-902A-9A47ED8A53B0}"/>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4804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955860-80EF-422B-BC5D-71A64CF4D377}"/>
              </a:ext>
            </a:extLst>
          </p:cNvPr>
          <p:cNvSpPr txBox="1"/>
          <p:nvPr/>
        </p:nvSpPr>
        <p:spPr>
          <a:xfrm>
            <a:off x="246501" y="653867"/>
            <a:ext cx="8650997" cy="6247864"/>
          </a:xfrm>
          <a:prstGeom prst="rect">
            <a:avLst/>
          </a:prstGeom>
          <a:noFill/>
        </p:spPr>
        <p:txBody>
          <a:bodyPr wrap="square" rtlCol="0">
            <a:spAutoFit/>
          </a:bodyPr>
          <a:lstStyle/>
          <a:p>
            <a:r>
              <a:rPr lang="es-ES" sz="2000" b="1" dirty="0">
                <a:solidFill>
                  <a:srgbClr val="131A6D"/>
                </a:solidFill>
              </a:rPr>
              <a:t>Aquí hay algunos consejos que le ayudarán a hacer la compra</a:t>
            </a:r>
            <a:r>
              <a:rPr lang="en-US" sz="2000" b="1" dirty="0">
                <a:solidFill>
                  <a:srgbClr val="131A6D"/>
                </a:solidFill>
              </a:rPr>
              <a:t>:</a:t>
            </a:r>
          </a:p>
          <a:p>
            <a:pPr marL="285750" indent="-285750">
              <a:buFont typeface="Arial" panose="020B0604020202020204" pitchFamily="34" charset="0"/>
              <a:buChar char="•"/>
            </a:pPr>
            <a:r>
              <a:rPr lang="es-ES" dirty="0">
                <a:solidFill>
                  <a:srgbClr val="131A6D"/>
                </a:solidFill>
              </a:rPr>
              <a:t>¿El plan que ha elegido satisface sus necesidades personales y financieras?</a:t>
            </a:r>
          </a:p>
          <a:p>
            <a:pPr marL="285750" indent="-285750">
              <a:buFont typeface="Arial" panose="020B0604020202020204" pitchFamily="34" charset="0"/>
              <a:buChar char="•"/>
            </a:pPr>
            <a:r>
              <a:rPr lang="es-ES" dirty="0">
                <a:solidFill>
                  <a:srgbClr val="131A6D"/>
                </a:solidFill>
              </a:rPr>
              <a:t>Si decide viajar, ¿le proporcionará el plan una cobertura adecuada?</a:t>
            </a:r>
          </a:p>
          <a:p>
            <a:pPr marL="285750" indent="-285750">
              <a:buFont typeface="Arial" panose="020B0604020202020204" pitchFamily="34" charset="0"/>
              <a:buChar char="•"/>
            </a:pPr>
            <a:r>
              <a:rPr lang="es-ES" dirty="0">
                <a:solidFill>
                  <a:srgbClr val="131A6D"/>
                </a:solidFill>
              </a:rPr>
              <a:t>¿Entiende el formulario de medicamentos recetados y si cubre sus medicamentos?</a:t>
            </a:r>
          </a:p>
          <a:p>
            <a:pPr marL="285750" indent="-285750">
              <a:buFont typeface="Arial" panose="020B0604020202020204" pitchFamily="34" charset="0"/>
              <a:buChar char="•"/>
            </a:pPr>
            <a:r>
              <a:rPr lang="es-ES" dirty="0">
                <a:solidFill>
                  <a:srgbClr val="131A6D"/>
                </a:solidFill>
              </a:rPr>
              <a:t>¿Es el plan elegido aceptado por sus médicos y especialistas?</a:t>
            </a:r>
          </a:p>
          <a:p>
            <a:endParaRPr lang="en-US" dirty="0">
              <a:solidFill>
                <a:srgbClr val="131A6D"/>
              </a:solidFill>
            </a:endParaRPr>
          </a:p>
          <a:p>
            <a:r>
              <a:rPr lang="es-ES" sz="2000" b="1" dirty="0">
                <a:solidFill>
                  <a:srgbClr val="131A6D"/>
                </a:solidFill>
              </a:rPr>
              <a:t>Cuando elijas un agente de seguros, asegúrate de preguntar</a:t>
            </a:r>
            <a:r>
              <a:rPr lang="en-US" sz="2000" b="1" dirty="0">
                <a:solidFill>
                  <a:srgbClr val="131A6D"/>
                </a:solidFill>
              </a:rPr>
              <a:t>:</a:t>
            </a:r>
          </a:p>
          <a:p>
            <a:pPr marL="285750" indent="-285750">
              <a:buFont typeface="Arial" panose="020B0604020202020204" pitchFamily="34" charset="0"/>
              <a:buChar char="•"/>
            </a:pPr>
            <a:r>
              <a:rPr lang="es-ES" dirty="0">
                <a:solidFill>
                  <a:srgbClr val="131A6D"/>
                </a:solidFill>
              </a:rPr>
              <a:t>¿Son independientes o sólo representan a una sola compañía de seguros? ¿Qué compañías representan?</a:t>
            </a:r>
          </a:p>
          <a:p>
            <a:pPr marL="285750" indent="-285750">
              <a:buFont typeface="Arial" panose="020B0604020202020204" pitchFamily="34" charset="0"/>
              <a:buChar char="•"/>
            </a:pPr>
            <a:r>
              <a:rPr lang="es-ES" dirty="0">
                <a:solidFill>
                  <a:srgbClr val="131A6D"/>
                </a:solidFill>
              </a:rPr>
              <a:t>¿Tienen experiencia con los planes de Medicare?</a:t>
            </a:r>
          </a:p>
          <a:p>
            <a:pPr marL="285750" indent="-285750">
              <a:buFont typeface="Arial" panose="020B0604020202020204" pitchFamily="34" charset="0"/>
              <a:buChar char="•"/>
            </a:pPr>
            <a:r>
              <a:rPr lang="es-ES" dirty="0">
                <a:solidFill>
                  <a:srgbClr val="131A6D"/>
                </a:solidFill>
              </a:rPr>
              <a:t>¿Toman el tiempo necesario para asegurarse que su plan es aceptado por sus proveedores de servicios de salud y que ofrece el más bajo precio para sus medicamentos?</a:t>
            </a:r>
          </a:p>
          <a:p>
            <a:pPr marL="285750" indent="-285750">
              <a:buFont typeface="Arial" panose="020B0604020202020204" pitchFamily="34" charset="0"/>
              <a:buChar char="•"/>
            </a:pPr>
            <a:r>
              <a:rPr lang="en-US" dirty="0">
                <a:solidFill>
                  <a:srgbClr val="131A6D"/>
                </a:solidFill>
              </a:rPr>
              <a:t>Mo</a:t>
            </a:r>
            <a:r>
              <a:rPr lang="es-ES" dirty="0">
                <a:solidFill>
                  <a:srgbClr val="131A6D"/>
                </a:solidFill>
              </a:rPr>
              <a:t>Y lo más importante: ¿Le están ayudando a entender cómo personalizar su estrategia de salud y a tomar decisiones informadas con sus selecciones de atención médica</a:t>
            </a:r>
            <a:r>
              <a:rPr lang="en-US" dirty="0">
                <a:solidFill>
                  <a:srgbClr val="131A6D"/>
                </a:solidFill>
              </a:rPr>
              <a:t>? </a:t>
            </a:r>
          </a:p>
          <a:p>
            <a:pPr algn="ctr"/>
            <a:r>
              <a:rPr lang="en-US" b="1" i="1" dirty="0" err="1">
                <a:solidFill>
                  <a:srgbClr val="131A6D"/>
                </a:solidFill>
              </a:rPr>
              <a:t>Ningún</a:t>
            </a:r>
            <a:r>
              <a:rPr lang="en-US" b="1" i="1" dirty="0">
                <a:solidFill>
                  <a:srgbClr val="131A6D"/>
                </a:solidFill>
              </a:rPr>
              <a:t> plan es </a:t>
            </a:r>
            <a:r>
              <a:rPr lang="en-US" b="1" i="1" dirty="0" err="1">
                <a:solidFill>
                  <a:srgbClr val="131A6D"/>
                </a:solidFill>
              </a:rPr>
              <a:t>adecuado</a:t>
            </a:r>
            <a:r>
              <a:rPr lang="en-US" b="1" i="1" dirty="0">
                <a:solidFill>
                  <a:srgbClr val="131A6D"/>
                </a:solidFill>
              </a:rPr>
              <a:t> para </a:t>
            </a:r>
            <a:r>
              <a:rPr lang="en-US" b="1" i="1" dirty="0" err="1">
                <a:solidFill>
                  <a:srgbClr val="131A6D"/>
                </a:solidFill>
              </a:rPr>
              <a:t>todos</a:t>
            </a:r>
            <a:r>
              <a:rPr lang="en-US" b="1" i="1" dirty="0">
                <a:solidFill>
                  <a:srgbClr val="131A6D"/>
                </a:solidFill>
              </a:rPr>
              <a:t>.</a:t>
            </a:r>
            <a:br>
              <a:rPr lang="en-US" i="1" dirty="0">
                <a:solidFill>
                  <a:srgbClr val="131A6D"/>
                </a:solidFill>
              </a:rPr>
            </a:br>
            <a:r>
              <a:rPr lang="en-US" i="1" dirty="0">
                <a:solidFill>
                  <a:srgbClr val="131A6D"/>
                </a:solidFill>
              </a:rPr>
              <a:t>Es </a:t>
            </a:r>
            <a:r>
              <a:rPr lang="en-US" i="1" dirty="0" err="1">
                <a:solidFill>
                  <a:srgbClr val="131A6D"/>
                </a:solidFill>
              </a:rPr>
              <a:t>importante</a:t>
            </a:r>
            <a:r>
              <a:rPr lang="en-US" i="1" dirty="0">
                <a:solidFill>
                  <a:srgbClr val="131A6D"/>
                </a:solidFill>
              </a:rPr>
              <a:t> </a:t>
            </a:r>
            <a:r>
              <a:rPr lang="en-US" i="1" dirty="0" err="1">
                <a:solidFill>
                  <a:srgbClr val="131A6D"/>
                </a:solidFill>
              </a:rPr>
              <a:t>utilizar</a:t>
            </a:r>
            <a:r>
              <a:rPr lang="en-US" i="1" dirty="0">
                <a:solidFill>
                  <a:srgbClr val="131A6D"/>
                </a:solidFill>
              </a:rPr>
              <a:t> la </a:t>
            </a:r>
            <a:r>
              <a:rPr lang="en-US" i="1" dirty="0" err="1">
                <a:solidFill>
                  <a:srgbClr val="131A6D"/>
                </a:solidFill>
              </a:rPr>
              <a:t>ayuda</a:t>
            </a:r>
            <a:r>
              <a:rPr lang="en-US" i="1" dirty="0">
                <a:solidFill>
                  <a:srgbClr val="131A6D"/>
                </a:solidFill>
              </a:rPr>
              <a:t> de un </a:t>
            </a:r>
            <a:r>
              <a:rPr lang="en-US" i="1" dirty="0" err="1">
                <a:solidFill>
                  <a:srgbClr val="131A6D"/>
                </a:solidFill>
              </a:rPr>
              <a:t>agente</a:t>
            </a:r>
            <a:r>
              <a:rPr lang="en-US" i="1" dirty="0">
                <a:solidFill>
                  <a:srgbClr val="131A6D"/>
                </a:solidFill>
              </a:rPr>
              <a:t> </a:t>
            </a:r>
            <a:r>
              <a:rPr lang="en-US" i="1" dirty="0" err="1">
                <a:solidFill>
                  <a:srgbClr val="131A6D"/>
                </a:solidFill>
              </a:rPr>
              <a:t>licenciado</a:t>
            </a:r>
            <a:r>
              <a:rPr lang="en-US" i="1" dirty="0">
                <a:solidFill>
                  <a:srgbClr val="131A6D"/>
                </a:solidFill>
              </a:rPr>
              <a:t> para </a:t>
            </a:r>
            <a:r>
              <a:rPr lang="en-US" i="1" dirty="0" err="1">
                <a:solidFill>
                  <a:srgbClr val="131A6D"/>
                </a:solidFill>
              </a:rPr>
              <a:t>ayudarle</a:t>
            </a:r>
            <a:r>
              <a:rPr lang="en-US" i="1" dirty="0">
                <a:solidFill>
                  <a:srgbClr val="131A6D"/>
                </a:solidFill>
              </a:rPr>
              <a:t> a </a:t>
            </a:r>
            <a:r>
              <a:rPr lang="en-US" i="1" dirty="0" err="1">
                <a:solidFill>
                  <a:srgbClr val="131A6D"/>
                </a:solidFill>
              </a:rPr>
              <a:t>diseñar</a:t>
            </a:r>
            <a:r>
              <a:rPr lang="en-US" i="1" dirty="0">
                <a:solidFill>
                  <a:srgbClr val="131A6D"/>
                </a:solidFill>
              </a:rPr>
              <a:t> un plan </a:t>
            </a:r>
            <a:r>
              <a:rPr lang="en-US" i="1" dirty="0" err="1">
                <a:solidFill>
                  <a:srgbClr val="131A6D"/>
                </a:solidFill>
              </a:rPr>
              <a:t>personalizado</a:t>
            </a:r>
            <a:r>
              <a:rPr lang="en-US" i="1" dirty="0">
                <a:solidFill>
                  <a:srgbClr val="131A6D"/>
                </a:solidFill>
              </a:rPr>
              <a:t>.</a:t>
            </a:r>
            <a:endParaRPr lang="en-US" dirty="0">
              <a:solidFill>
                <a:srgbClr val="131A6D"/>
              </a:solidFill>
            </a:endParaRPr>
          </a:p>
          <a:p>
            <a:pPr algn="ctr"/>
            <a:r>
              <a:rPr lang="en-US" dirty="0">
                <a:solidFill>
                  <a:srgbClr val="131A6D"/>
                </a:solidFill>
              </a:rPr>
              <a:t>*Nota – Los </a:t>
            </a:r>
            <a:r>
              <a:rPr lang="en-US" dirty="0" err="1">
                <a:solidFill>
                  <a:srgbClr val="131A6D"/>
                </a:solidFill>
              </a:rPr>
              <a:t>agentes</a:t>
            </a:r>
            <a:r>
              <a:rPr lang="en-US" dirty="0">
                <a:solidFill>
                  <a:srgbClr val="131A6D"/>
                </a:solidFill>
              </a:rPr>
              <a:t> son </a:t>
            </a:r>
            <a:r>
              <a:rPr lang="en-US" dirty="0" err="1">
                <a:solidFill>
                  <a:srgbClr val="131A6D"/>
                </a:solidFill>
              </a:rPr>
              <a:t>pagados</a:t>
            </a:r>
            <a:r>
              <a:rPr lang="en-US" dirty="0">
                <a:solidFill>
                  <a:srgbClr val="131A6D"/>
                </a:solidFill>
              </a:rPr>
              <a:t> por las companies que </a:t>
            </a:r>
            <a:r>
              <a:rPr lang="en-US" dirty="0" err="1">
                <a:solidFill>
                  <a:srgbClr val="131A6D"/>
                </a:solidFill>
              </a:rPr>
              <a:t>representan</a:t>
            </a:r>
            <a:r>
              <a:rPr lang="en-US" dirty="0">
                <a:solidFill>
                  <a:srgbClr val="131A6D"/>
                </a:solidFill>
              </a:rPr>
              <a:t>, no por el </a:t>
            </a:r>
            <a:r>
              <a:rPr lang="en-US" dirty="0" err="1">
                <a:solidFill>
                  <a:srgbClr val="131A6D"/>
                </a:solidFill>
              </a:rPr>
              <a:t>cliente</a:t>
            </a:r>
            <a:r>
              <a:rPr lang="en-US" dirty="0">
                <a:solidFill>
                  <a:srgbClr val="131A6D"/>
                </a:solidFill>
              </a:rPr>
              <a:t>. </a:t>
            </a:r>
            <a:r>
              <a:rPr lang="en-US" b="1" dirty="0" err="1">
                <a:solidFill>
                  <a:srgbClr val="131A6D"/>
                </a:solidFill>
              </a:rPr>
              <a:t>Programe</a:t>
            </a:r>
            <a:r>
              <a:rPr lang="en-US" b="1" dirty="0">
                <a:solidFill>
                  <a:srgbClr val="131A6D"/>
                </a:solidFill>
              </a:rPr>
              <a:t> un </a:t>
            </a:r>
            <a:r>
              <a:rPr lang="en-US" b="1" dirty="0" err="1">
                <a:solidFill>
                  <a:srgbClr val="131A6D"/>
                </a:solidFill>
              </a:rPr>
              <a:t>cita</a:t>
            </a:r>
            <a:r>
              <a:rPr lang="en-US" b="1" dirty="0">
                <a:solidFill>
                  <a:srgbClr val="131A6D"/>
                </a:solidFill>
              </a:rPr>
              <a:t> con un </a:t>
            </a:r>
            <a:r>
              <a:rPr lang="en-US" b="1" dirty="0" err="1">
                <a:solidFill>
                  <a:srgbClr val="131A6D"/>
                </a:solidFill>
              </a:rPr>
              <a:t>agenta</a:t>
            </a:r>
            <a:r>
              <a:rPr lang="en-US" b="1" dirty="0">
                <a:solidFill>
                  <a:srgbClr val="131A6D"/>
                </a:solidFill>
              </a:rPr>
              <a:t> </a:t>
            </a:r>
            <a:r>
              <a:rPr lang="en-US" b="1" dirty="0" err="1">
                <a:solidFill>
                  <a:srgbClr val="131A6D"/>
                </a:solidFill>
              </a:rPr>
              <a:t>ahora</a:t>
            </a:r>
            <a:r>
              <a:rPr lang="en-US" b="1" dirty="0">
                <a:solidFill>
                  <a:srgbClr val="131A6D"/>
                </a:solidFill>
              </a:rPr>
              <a:t>.</a:t>
            </a:r>
          </a:p>
        </p:txBody>
      </p:sp>
      <p:grpSp>
        <p:nvGrpSpPr>
          <p:cNvPr id="7" name="Group 6">
            <a:extLst>
              <a:ext uri="{FF2B5EF4-FFF2-40B4-BE49-F238E27FC236}">
                <a16:creationId xmlns:a16="http://schemas.microsoft.com/office/drawing/2014/main" id="{408A9C11-BCCC-49CB-B4E7-CE27556F7907}"/>
              </a:ext>
            </a:extLst>
          </p:cNvPr>
          <p:cNvGrpSpPr/>
          <p:nvPr/>
        </p:nvGrpSpPr>
        <p:grpSpPr>
          <a:xfrm>
            <a:off x="0" y="145906"/>
            <a:ext cx="9143999" cy="390703"/>
            <a:chOff x="0" y="145906"/>
            <a:chExt cx="9143999" cy="390703"/>
          </a:xfrm>
        </p:grpSpPr>
        <p:sp>
          <p:nvSpPr>
            <p:cNvPr id="8" name="Flowchart: Process 7">
              <a:extLst>
                <a:ext uri="{FF2B5EF4-FFF2-40B4-BE49-F238E27FC236}">
                  <a16:creationId xmlns:a16="http://schemas.microsoft.com/office/drawing/2014/main" id="{6EC2D3CB-F692-444D-9FA5-A89688EF7A02}"/>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51E380C7-39C1-4CE8-852C-53E8C31C504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Shopping Tips</a:t>
              </a:r>
            </a:p>
          </p:txBody>
        </p:sp>
        <p:sp>
          <p:nvSpPr>
            <p:cNvPr id="10" name="Flowchart: Process 9">
              <a:extLst>
                <a:ext uri="{FF2B5EF4-FFF2-40B4-BE49-F238E27FC236}">
                  <a16:creationId xmlns:a16="http://schemas.microsoft.com/office/drawing/2014/main" id="{756C8318-272B-4BB7-9A24-4E90A9FBF03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7">
            <a:extLst>
              <a:ext uri="{FF2B5EF4-FFF2-40B4-BE49-F238E27FC236}">
                <a16:creationId xmlns:a16="http://schemas.microsoft.com/office/drawing/2014/main" id="{A0598D8E-F345-470C-9BB0-BB4723208A9C}"/>
              </a:ext>
            </a:extLst>
          </p:cNvPr>
          <p:cNvSpPr txBox="1">
            <a:spLocks noChangeArrowheads="1"/>
          </p:cNvSpPr>
          <p:nvPr/>
        </p:nvSpPr>
        <p:spPr bwMode="auto">
          <a:xfrm>
            <a:off x="-32535" y="95296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¿Que es Medicare?</a:t>
            </a:r>
          </a:p>
        </p:txBody>
      </p:sp>
      <p:sp>
        <p:nvSpPr>
          <p:cNvPr id="10" name="TextBox 9">
            <a:extLst>
              <a:ext uri="{FF2B5EF4-FFF2-40B4-BE49-F238E27FC236}">
                <a16:creationId xmlns:a16="http://schemas.microsoft.com/office/drawing/2014/main" id="{FDEA61E9-077D-4F05-AA44-605A638A7CCC}"/>
              </a:ext>
            </a:extLst>
          </p:cNvPr>
          <p:cNvSpPr txBox="1"/>
          <p:nvPr/>
        </p:nvSpPr>
        <p:spPr>
          <a:xfrm>
            <a:off x="705458" y="4828101"/>
            <a:ext cx="8044220" cy="201593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Administrado</a:t>
            </a:r>
            <a:r>
              <a:rPr kumimoji="0" 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por: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Centros</a:t>
            </a:r>
            <a:r>
              <a:rPr kumimoji="0" 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a:t>
            </a:r>
            <a:r>
              <a:rPr kumimoji="0" 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Servicios</a:t>
            </a:r>
            <a:r>
              <a:rPr kumimoji="0" 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Medicare y Medicaid</a:t>
            </a:r>
            <a:endParaRPr kumimoji="0" lang="en-US" sz="8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s-E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La Administración de la Seguridad Social (SSA) inscribe a la mayoría de las personas</a:t>
            </a:r>
            <a:endParaRPr kumimoji="0" 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ts val="30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La Junta de </a:t>
            </a:r>
            <a:r>
              <a:rPr kumimoji="0" 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Retiro</a:t>
            </a:r>
            <a:r>
              <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Ferroviario</a:t>
            </a:r>
            <a:r>
              <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(RRB) inscribe a los </a:t>
            </a:r>
            <a:r>
              <a:rPr kumimoji="0" 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jubilados</a:t>
            </a:r>
            <a:r>
              <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ferroviarios</a:t>
            </a:r>
            <a:endParaRPr kumimoji="0" 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BF51302-FEF9-41A3-90EE-2D6C937E1150}"/>
              </a:ext>
            </a:extLst>
          </p:cNvPr>
          <p:cNvSpPr txBox="1"/>
          <p:nvPr/>
        </p:nvSpPr>
        <p:spPr>
          <a:xfrm>
            <a:off x="705458" y="2432716"/>
            <a:ext cx="4597686" cy="1015663"/>
          </a:xfrm>
          <a:prstGeom prst="rect">
            <a:avLst/>
          </a:prstGeom>
          <a:noFill/>
        </p:spPr>
        <p:txBody>
          <a:bodyPr wrap="square" rtlCol="0">
            <a:spAutoFit/>
          </a:bodyPr>
          <a:lstStyle/>
          <a:p>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Programa</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gubernamental</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seguro</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médico</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para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tres</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a:t>
            </a:r>
            <a:r>
              <a:rPr kumimoji="0" lang="en-US" altLang="en-US" sz="2000" b="1"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grupos</a:t>
            </a:r>
            <a:r>
              <a:rPr kumimoji="0" lang="en-US" altLang="en-US" sz="2000" b="1"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de personas:</a:t>
            </a:r>
            <a:endParaRPr lang="en-US" dirty="0"/>
          </a:p>
        </p:txBody>
      </p:sp>
      <p:pic>
        <p:nvPicPr>
          <p:cNvPr id="4" name="Picture 3" descr="Chart&#10;&#10;Description automatically generated">
            <a:extLst>
              <a:ext uri="{FF2B5EF4-FFF2-40B4-BE49-F238E27FC236}">
                <a16:creationId xmlns:a16="http://schemas.microsoft.com/office/drawing/2014/main" id="{BD734D70-C2DC-4D2D-8A11-1991ADD7A373}"/>
              </a:ext>
            </a:extLst>
          </p:cNvPr>
          <p:cNvPicPr>
            <a:picLocks noChangeAspect="1"/>
          </p:cNvPicPr>
          <p:nvPr/>
        </p:nvPicPr>
        <p:blipFill rotWithShape="1">
          <a:blip r:embed="rId3">
            <a:extLst>
              <a:ext uri="{28A0092B-C50C-407E-A947-70E740481C1C}">
                <a14:useLocalDpi xmlns:a14="http://schemas.microsoft.com/office/drawing/2010/main" val="0"/>
              </a:ext>
            </a:extLst>
          </a:blip>
          <a:srcRect b="9547"/>
          <a:stretch/>
        </p:blipFill>
        <p:spPr>
          <a:xfrm>
            <a:off x="5303144" y="1676400"/>
            <a:ext cx="3357970" cy="2024921"/>
          </a:xfrm>
          <a:prstGeom prst="rect">
            <a:avLst/>
          </a:prstGeom>
          <a:effectLst>
            <a:softEdge rad="63500"/>
          </a:effectLst>
        </p:spPr>
      </p:pic>
      <p:sp>
        <p:nvSpPr>
          <p:cNvPr id="9" name="Rectangle 8">
            <a:extLst>
              <a:ext uri="{FF2B5EF4-FFF2-40B4-BE49-F238E27FC236}">
                <a16:creationId xmlns:a16="http://schemas.microsoft.com/office/drawing/2014/main" id="{806AF731-E40D-4B49-AA06-F2092642C37B}"/>
              </a:ext>
            </a:extLst>
          </p:cNvPr>
          <p:cNvSpPr/>
          <p:nvPr/>
        </p:nvSpPr>
        <p:spPr>
          <a:xfrm>
            <a:off x="705458" y="3074137"/>
            <a:ext cx="8044220" cy="18389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a:p>
            <a:pPr marL="914400" marR="0" lvl="1" indent="-457200" algn="l" defTabSz="914400" rtl="0" eaLnBrk="1" fontAlgn="base" latinLnBrk="0" hangingPunct="1">
              <a:lnSpc>
                <a:spcPct val="100000"/>
              </a:lnSpc>
              <a:spcBef>
                <a:spcPts val="300"/>
              </a:spcBef>
              <a:spcAft>
                <a:spcPts val="600"/>
              </a:spcAft>
              <a:buClr>
                <a:srgbClr val="000066"/>
              </a:buClr>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65 </a:t>
            </a:r>
            <a:r>
              <a:rPr kumimoji="0" lang="en-US" altLang="en-US" sz="2000" b="0" i="0" u="none" strike="noStrike" kern="1200" cap="none" spc="0" normalizeH="0" baseline="0" noProof="0" dirty="0" err="1">
                <a:ln>
                  <a:noFill/>
                </a:ln>
                <a:solidFill>
                  <a:srgbClr val="131A6D"/>
                </a:solidFill>
                <a:effectLst/>
                <a:uLnTx/>
                <a:uFillTx/>
                <a:latin typeface="Arial" panose="020B0604020202020204" pitchFamily="34" charset="0"/>
                <a:ea typeface="+mn-ea"/>
                <a:cs typeface="+mn-cs"/>
              </a:rPr>
              <a:t>años</a:t>
            </a:r>
            <a:r>
              <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 o más </a:t>
            </a:r>
          </a:p>
          <a:p>
            <a:pPr marL="914400" marR="0" lvl="1" indent="-457200" algn="l" defTabSz="914400" rtl="0" eaLnBrk="1" fontAlgn="base" latinLnBrk="0" hangingPunct="1">
              <a:lnSpc>
                <a:spcPct val="100000"/>
              </a:lnSpc>
              <a:spcBef>
                <a:spcPts val="300"/>
              </a:spcBef>
              <a:spcAft>
                <a:spcPts val="600"/>
              </a:spcAft>
              <a:buClr>
                <a:srgbClr val="000066"/>
              </a:buClr>
              <a:buSzTx/>
              <a:buFont typeface="Arial" panose="020B0604020202020204" pitchFamily="34" charset="0"/>
              <a:buChar char="•"/>
              <a:tabLst/>
              <a:defRPr/>
            </a:pPr>
            <a:r>
              <a:rPr kumimoji="0" lang="es-E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Menores de 65 años con ciertas discapacidades </a:t>
            </a:r>
          </a:p>
          <a:p>
            <a:pPr marL="914400" marR="0" lvl="1" indent="-457200" algn="l" defTabSz="914400" rtl="0" eaLnBrk="1" fontAlgn="base" latinLnBrk="0" hangingPunct="1">
              <a:lnSpc>
                <a:spcPct val="100000"/>
              </a:lnSpc>
              <a:spcBef>
                <a:spcPts val="300"/>
              </a:spcBef>
              <a:spcAft>
                <a:spcPts val="600"/>
              </a:spcAft>
              <a:buClr>
                <a:srgbClr val="000066"/>
              </a:buClr>
              <a:buSzTx/>
              <a:buFont typeface="Arial" panose="020B0604020202020204" pitchFamily="34" charset="0"/>
              <a:buChar char="•"/>
              <a:tabLst/>
              <a:defRPr/>
            </a:pPr>
            <a:r>
              <a:rPr kumimoji="0" lang="es-E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rPr>
              <a:t>Cualquier edad con ESRD (Enfermedad Renal en Etapa Final)</a:t>
            </a:r>
            <a:endParaRPr kumimoji="0" lang="en-US" altLang="en-US" sz="2000" b="0" i="0" u="none" strike="noStrike" kern="1200" cap="none" spc="0" normalizeH="0" baseline="0" noProof="0" dirty="0">
              <a:ln>
                <a:noFill/>
              </a:ln>
              <a:solidFill>
                <a:srgbClr val="131A6D"/>
              </a:solidFill>
              <a:effectLst/>
              <a:uLnTx/>
              <a:uFillTx/>
              <a:latin typeface="Arial" panose="020B0604020202020204" pitchFamily="34" charset="0"/>
              <a:ea typeface="+mn-ea"/>
              <a:cs typeface="+mn-cs"/>
            </a:endParaRPr>
          </a:p>
        </p:txBody>
      </p:sp>
      <p:grpSp>
        <p:nvGrpSpPr>
          <p:cNvPr id="17" name="Group 16">
            <a:extLst>
              <a:ext uri="{FF2B5EF4-FFF2-40B4-BE49-F238E27FC236}">
                <a16:creationId xmlns:a16="http://schemas.microsoft.com/office/drawing/2014/main" id="{6FBE04E6-2938-4E50-902C-DE51CE9413B1}"/>
              </a:ext>
            </a:extLst>
          </p:cNvPr>
          <p:cNvGrpSpPr/>
          <p:nvPr/>
        </p:nvGrpSpPr>
        <p:grpSpPr>
          <a:xfrm>
            <a:off x="0" y="145906"/>
            <a:ext cx="9143999" cy="390703"/>
            <a:chOff x="0" y="145906"/>
            <a:chExt cx="9143999" cy="390703"/>
          </a:xfrm>
        </p:grpSpPr>
        <p:sp>
          <p:nvSpPr>
            <p:cNvPr id="18" name="Flowchart: Process 17">
              <a:extLst>
                <a:ext uri="{FF2B5EF4-FFF2-40B4-BE49-F238E27FC236}">
                  <a16:creationId xmlns:a16="http://schemas.microsoft.com/office/drawing/2014/main" id="{6477BC32-ACBA-41B4-8DA3-EE9408290F51}"/>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70FF8EF-AE74-496D-96D6-410C1AC191C0}"/>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20" name="Flowchart: Process 19">
              <a:extLst>
                <a:ext uri="{FF2B5EF4-FFF2-40B4-BE49-F238E27FC236}">
                  <a16:creationId xmlns:a16="http://schemas.microsoft.com/office/drawing/2014/main" id="{73714FA2-17A6-4BC7-86DE-30AF9E7CFCA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98725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7">
            <a:extLst>
              <a:ext uri="{FF2B5EF4-FFF2-40B4-BE49-F238E27FC236}">
                <a16:creationId xmlns:a16="http://schemas.microsoft.com/office/drawing/2014/main" id="{6A4695C5-4945-4105-B264-ECBA2037E87A}"/>
              </a:ext>
            </a:extLst>
          </p:cNvPr>
          <p:cNvSpPr txBox="1">
            <a:spLocks noChangeArrowheads="1"/>
          </p:cNvSpPr>
          <p:nvPr/>
        </p:nvSpPr>
        <p:spPr bwMode="auto">
          <a:xfrm>
            <a:off x="-228600" y="1084510"/>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31A6D"/>
                </a:solidFill>
                <a:uLnTx/>
                <a:uFillTx/>
                <a:latin typeface="Arial" charset="0"/>
                <a:ea typeface="+mn-ea"/>
                <a:cs typeface="Arial" charset="0"/>
              </a:rPr>
              <a:t>MEDICARE </a:t>
            </a:r>
            <a:r>
              <a:rPr lang="en-US" sz="3200" b="1" kern="0" dirty="0">
                <a:solidFill>
                  <a:srgbClr val="131A6D"/>
                </a:solidFill>
                <a:cs typeface="Arial" charset="0"/>
              </a:rPr>
              <a:t>puede ser </a:t>
            </a:r>
            <a:r>
              <a:rPr lang="en-US" sz="3200" b="1" kern="0" dirty="0" err="1">
                <a:solidFill>
                  <a:srgbClr val="131A6D"/>
                </a:solidFill>
                <a:cs typeface="Arial" charset="0"/>
              </a:rPr>
              <a:t>Confuso</a:t>
            </a:r>
            <a:endParaRPr kumimoji="0" lang="en-US" sz="3200" b="1" i="0" u="none" strike="noStrike" kern="0" cap="none" spc="0" normalizeH="0" baseline="0" noProof="0" dirty="0">
              <a:ln>
                <a:noFill/>
              </a:ln>
              <a:solidFill>
                <a:srgbClr val="131A6D"/>
              </a:solidFill>
              <a:uLnTx/>
              <a:uFillTx/>
              <a:cs typeface="Arial" charset="0"/>
            </a:endParaRPr>
          </a:p>
        </p:txBody>
      </p:sp>
      <p:sp>
        <p:nvSpPr>
          <p:cNvPr id="2" name="Rectangle 1">
            <a:extLst>
              <a:ext uri="{FF2B5EF4-FFF2-40B4-BE49-F238E27FC236}">
                <a16:creationId xmlns:a16="http://schemas.microsoft.com/office/drawing/2014/main" id="{0BF7DF75-649C-4500-8593-D295596F7511}"/>
              </a:ext>
            </a:extLst>
          </p:cNvPr>
          <p:cNvSpPr/>
          <p:nvPr/>
        </p:nvSpPr>
        <p:spPr>
          <a:xfrm>
            <a:off x="559292" y="2607924"/>
            <a:ext cx="5842983"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839557" y="3163050"/>
            <a:ext cx="4278702" cy="2360762"/>
          </a:xfrm>
          <a:prstGeom prst="rect">
            <a:avLst/>
          </a:prstGeom>
          <a:noFill/>
          <a:effectLst/>
        </p:spPr>
        <p:txBody>
          <a:bodyPr wrap="square" lIns="45720" tIns="45720" rIns="45720" bIns="45720" rtlCol="0" anchor="ctr">
            <a:noAutofit/>
          </a:bodyPr>
          <a:lstStyle/>
          <a:p>
            <a:pPr>
              <a:lnSpc>
                <a:spcPts val="4600"/>
              </a:lnSpc>
              <a:defRPr/>
            </a:pPr>
            <a:r>
              <a:rPr lang="en-US" sz="2400" b="1" dirty="0" err="1">
                <a:solidFill>
                  <a:srgbClr val="131A6D"/>
                </a:solidFill>
                <a:latin typeface="Arial"/>
                <a:cs typeface="Arial"/>
              </a:rPr>
              <a:t>Programar</a:t>
            </a:r>
            <a:r>
              <a:rPr lang="en-US" sz="2400" b="1" dirty="0">
                <a:solidFill>
                  <a:srgbClr val="131A6D"/>
                </a:solidFill>
                <a:latin typeface="Arial"/>
                <a:cs typeface="Arial"/>
              </a:rPr>
              <a:t> </a:t>
            </a:r>
            <a:r>
              <a:rPr lang="en-US" sz="2400" b="1" dirty="0" err="1">
                <a:solidFill>
                  <a:srgbClr val="131A6D"/>
                </a:solidFill>
                <a:latin typeface="Arial"/>
                <a:cs typeface="Arial"/>
              </a:rPr>
              <a:t>una</a:t>
            </a:r>
            <a:r>
              <a:rPr lang="en-US" sz="2400" b="1" dirty="0">
                <a:solidFill>
                  <a:srgbClr val="131A6D"/>
                </a:solidFill>
                <a:latin typeface="Arial"/>
                <a:cs typeface="Arial"/>
              </a:rPr>
              <a:t> </a:t>
            </a:r>
            <a:r>
              <a:rPr lang="en-US" sz="2400" b="1" dirty="0" err="1">
                <a:solidFill>
                  <a:srgbClr val="131A6D"/>
                </a:solidFill>
                <a:latin typeface="Arial"/>
                <a:cs typeface="Arial"/>
              </a:rPr>
              <a:t>cita</a:t>
            </a:r>
            <a:r>
              <a:rPr lang="en-US" sz="2400" b="1" dirty="0">
                <a:solidFill>
                  <a:srgbClr val="131A6D"/>
                </a:solidFill>
                <a:latin typeface="Arial"/>
                <a:cs typeface="Arial"/>
              </a:rPr>
              <a:t>:</a:t>
            </a:r>
          </a:p>
          <a:p>
            <a:pPr marL="342900" indent="-342900">
              <a:lnSpc>
                <a:spcPts val="4600"/>
              </a:lnSpc>
              <a:buFont typeface="Arial"/>
              <a:buChar char="•"/>
              <a:defRPr/>
            </a:pPr>
            <a:r>
              <a:rPr lang="en-US" sz="2400" b="1" dirty="0">
                <a:solidFill>
                  <a:srgbClr val="131A6D"/>
                </a:solidFill>
                <a:latin typeface="Arial"/>
                <a:cs typeface="Arial"/>
              </a:rPr>
              <a:t>Por </a:t>
            </a:r>
            <a:r>
              <a:rPr lang="en-US" sz="2400" b="1" dirty="0" err="1">
                <a:solidFill>
                  <a:srgbClr val="131A6D"/>
                </a:solidFill>
                <a:latin typeface="Arial"/>
                <a:cs typeface="Arial"/>
              </a:rPr>
              <a:t>Telefono</a:t>
            </a:r>
            <a:endParaRPr lang="en-US" sz="2400" b="1" dirty="0">
              <a:solidFill>
                <a:srgbClr val="131A6D"/>
              </a:solidFill>
              <a:latin typeface="Arial"/>
              <a:cs typeface="Arial"/>
            </a:endParaRPr>
          </a:p>
          <a:p>
            <a:pPr marL="342900" indent="-342900">
              <a:lnSpc>
                <a:spcPts val="4600"/>
              </a:lnSpc>
              <a:buFont typeface="Arial"/>
              <a:buChar char="•"/>
              <a:defRPr/>
            </a:pPr>
            <a:r>
              <a:rPr lang="en-US" sz="2400" b="1" dirty="0" err="1">
                <a:solidFill>
                  <a:srgbClr val="131A6D"/>
                </a:solidFill>
                <a:latin typeface="Arial"/>
                <a:cs typeface="Arial"/>
              </a:rPr>
              <a:t>Reunión</a:t>
            </a:r>
            <a:r>
              <a:rPr lang="en-US" sz="2400" b="1" dirty="0">
                <a:solidFill>
                  <a:srgbClr val="131A6D"/>
                </a:solidFill>
                <a:latin typeface="Arial"/>
                <a:cs typeface="Arial"/>
              </a:rPr>
              <a:t> Virtual</a:t>
            </a:r>
          </a:p>
          <a:p>
            <a:pPr marL="342900" indent="-342900">
              <a:lnSpc>
                <a:spcPts val="4600"/>
              </a:lnSpc>
              <a:buFont typeface="Arial"/>
              <a:buChar char="•"/>
              <a:defRPr/>
            </a:pPr>
            <a:r>
              <a:rPr lang="en-US" sz="2400" b="1" dirty="0" err="1">
                <a:solidFill>
                  <a:srgbClr val="131A6D"/>
                </a:solidFill>
                <a:latin typeface="Arial"/>
                <a:cs typeface="Arial"/>
              </a:rPr>
              <a:t>En</a:t>
            </a:r>
            <a:r>
              <a:rPr lang="en-US" sz="2400" b="1" dirty="0">
                <a:solidFill>
                  <a:srgbClr val="131A6D"/>
                </a:solidFill>
                <a:latin typeface="Arial"/>
                <a:cs typeface="Arial"/>
              </a:rPr>
              <a:t> Persona</a:t>
            </a:r>
          </a:p>
          <a:p>
            <a:pPr>
              <a:lnSpc>
                <a:spcPts val="4600"/>
              </a:lnSpc>
              <a:defRPr/>
            </a:pPr>
            <a:r>
              <a:rPr lang="en-US" sz="4000" b="1" dirty="0">
                <a:solidFill>
                  <a:srgbClr val="0482A0"/>
                </a:solidFill>
                <a:latin typeface="Arial"/>
                <a:cs typeface="Arial"/>
              </a:rPr>
              <a:t>    </a:t>
            </a:r>
            <a:endParaRPr lang="en-US" sz="4000" b="1" i="0" u="none" strike="noStrike" kern="1200" cap="none" spc="0" normalizeH="0" baseline="0" noProof="0" dirty="0">
              <a:ln>
                <a:noFill/>
              </a:ln>
              <a:solidFill>
                <a:srgbClr val="0482B9"/>
              </a:solidFill>
              <a:effectLst/>
              <a:uLnTx/>
              <a:uFillTx/>
              <a:cs typeface="Arial"/>
            </a:endParaRPr>
          </a:p>
        </p:txBody>
      </p:sp>
      <p:grpSp>
        <p:nvGrpSpPr>
          <p:cNvPr id="12" name="Group 11">
            <a:extLst>
              <a:ext uri="{FF2B5EF4-FFF2-40B4-BE49-F238E27FC236}">
                <a16:creationId xmlns:a16="http://schemas.microsoft.com/office/drawing/2014/main" id="{8148E580-755C-4E97-B656-A7DD0490BF4D}"/>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50A26F37-A401-43A7-AF75-794737D37098}"/>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A0FA513-A4B4-484D-8750-736770F1E9E8}"/>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5" name="Flowchart: Process 14">
              <a:extLst>
                <a:ext uri="{FF2B5EF4-FFF2-40B4-BE49-F238E27FC236}">
                  <a16:creationId xmlns:a16="http://schemas.microsoft.com/office/drawing/2014/main" id="{1BCFF2DD-BD81-4ADC-945A-77EBCD200172}"/>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6">
            <a:extLst>
              <a:ext uri="{FF2B5EF4-FFF2-40B4-BE49-F238E27FC236}">
                <a16:creationId xmlns:a16="http://schemas.microsoft.com/office/drawing/2014/main" id="{206F8E10-B635-4E2F-BF39-373CD45090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04541" y="2005354"/>
            <a:ext cx="2739521" cy="3566160"/>
          </a:xfrm>
          <a:prstGeom prst="rect">
            <a:avLst/>
          </a:prstGeom>
          <a:ln w="38100">
            <a:solidFill>
              <a:schemeClr val="accent1">
                <a:lumMod val="75000"/>
              </a:schemeClr>
            </a:solidFill>
          </a:ln>
        </p:spPr>
      </p:pic>
    </p:spTree>
    <p:extLst>
      <p:ext uri="{BB962C8B-B14F-4D97-AF65-F5344CB8AC3E}">
        <p14:creationId xmlns:p14="http://schemas.microsoft.com/office/powerpoint/2010/main" val="4247863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75785FE-3657-467A-84DE-D411782BD565}"/>
              </a:ext>
            </a:extLst>
          </p:cNvPr>
          <p:cNvSpPr/>
          <p:nvPr/>
        </p:nvSpPr>
        <p:spPr>
          <a:xfrm>
            <a:off x="0" y="1848465"/>
            <a:ext cx="9144000" cy="884904"/>
          </a:xfrm>
          <a:prstGeom prst="rect">
            <a:avLst/>
          </a:prstGeom>
          <a:solidFill>
            <a:srgbClr val="F9F9F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64" name="Rectangle 3">
            <a:extLst>
              <a:ext uri="{FF2B5EF4-FFF2-40B4-BE49-F238E27FC236}">
                <a16:creationId xmlns:a16="http://schemas.microsoft.com/office/drawing/2014/main" id="{78D3D50B-8CD6-49C2-AC39-0E65DBFD5D19}"/>
              </a:ext>
            </a:extLst>
          </p:cNvPr>
          <p:cNvSpPr txBox="1">
            <a:spLocks noChangeArrowheads="1"/>
          </p:cNvSpPr>
          <p:nvPr/>
        </p:nvSpPr>
        <p:spPr bwMode="auto">
          <a:xfrm>
            <a:off x="685800" y="2252663"/>
            <a:ext cx="807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lnSpc>
                <a:spcPct val="90000"/>
              </a:lnSpc>
              <a:spcBef>
                <a:spcPct val="35000"/>
              </a:spcBef>
              <a:spcAft>
                <a:spcPts val="0"/>
              </a:spcAft>
              <a:buFont typeface="Wingdings" panose="05000000000000000000" pitchFamily="2" charset="2"/>
              <a:buNone/>
              <a:defRPr/>
            </a:pPr>
            <a:endParaRPr lang="en-US" altLang="en-US" sz="2400" kern="0">
              <a:solidFill>
                <a:srgbClr val="000000"/>
              </a:solidFill>
              <a:latin typeface="Calibri" panose="020F0502020204030204" pitchFamily="34" charset="0"/>
            </a:endParaRPr>
          </a:p>
        </p:txBody>
      </p:sp>
      <p:sp>
        <p:nvSpPr>
          <p:cNvPr id="9" name="Text Box 7">
            <a:extLst>
              <a:ext uri="{FF2B5EF4-FFF2-40B4-BE49-F238E27FC236}">
                <a16:creationId xmlns:a16="http://schemas.microsoft.com/office/drawing/2014/main" id="{19544D88-2689-4880-B3EF-EBC668F42587}"/>
              </a:ext>
            </a:extLst>
          </p:cNvPr>
          <p:cNvSpPr txBox="1">
            <a:spLocks noChangeArrowheads="1"/>
          </p:cNvSpPr>
          <p:nvPr/>
        </p:nvSpPr>
        <p:spPr bwMode="auto">
          <a:xfrm>
            <a:off x="0" y="1974782"/>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err="1">
                <a:solidFill>
                  <a:srgbClr val="131A6D"/>
                </a:solidFill>
                <a:cs typeface="Arial" charset="0"/>
              </a:rPr>
              <a:t>Agente</a:t>
            </a:r>
            <a:r>
              <a:rPr lang="en-US" sz="3200" b="1" kern="0" dirty="0">
                <a:solidFill>
                  <a:srgbClr val="131A6D"/>
                </a:solidFill>
                <a:cs typeface="Arial" charset="0"/>
              </a:rPr>
              <a:t> </a:t>
            </a:r>
            <a:r>
              <a:rPr lang="en-US" sz="3200" b="1" kern="0" dirty="0" err="1">
                <a:solidFill>
                  <a:srgbClr val="131A6D"/>
                </a:solidFill>
                <a:cs typeface="Arial" charset="0"/>
              </a:rPr>
              <a:t>Licenciado</a:t>
            </a:r>
            <a:endParaRPr lang="en-US" sz="3200" b="1" kern="0" dirty="0">
              <a:solidFill>
                <a:srgbClr val="131A6D"/>
              </a:solidFill>
              <a:cs typeface="Arial" charset="0"/>
            </a:endParaRPr>
          </a:p>
        </p:txBody>
      </p:sp>
      <p:sp>
        <p:nvSpPr>
          <p:cNvPr id="14" name="TextBox 13">
            <a:extLst>
              <a:ext uri="{FF2B5EF4-FFF2-40B4-BE49-F238E27FC236}">
                <a16:creationId xmlns:a16="http://schemas.microsoft.com/office/drawing/2014/main" id="{7907A43A-3996-4B03-A68B-A2D1FC933ED0}"/>
              </a:ext>
            </a:extLst>
          </p:cNvPr>
          <p:cNvSpPr txBox="1"/>
          <p:nvPr/>
        </p:nvSpPr>
        <p:spPr>
          <a:xfrm>
            <a:off x="4542752" y="3695093"/>
            <a:ext cx="3755674" cy="1631216"/>
          </a:xfrm>
          <a:prstGeom prst="rect">
            <a:avLst/>
          </a:prstGeom>
          <a:noFill/>
        </p:spPr>
        <p:txBody>
          <a:bodyPr wrap="square" lIns="91440" tIns="45720" rIns="91440" bIns="45720" rtlCol="0" anchor="t">
            <a:spAutoFit/>
          </a:bodyPr>
          <a:lstStyle/>
          <a:p>
            <a:pPr marL="0" marR="0" lvl="0" indent="0" defTabSz="914400">
              <a:lnSpc>
                <a:spcPct val="100000"/>
              </a:lnSpc>
              <a:spcBef>
                <a:spcPct val="0"/>
              </a:spcBef>
              <a:spcAft>
                <a:spcPct val="0"/>
              </a:spcAft>
              <a:buNone/>
              <a:tabLst/>
              <a:defRPr/>
            </a:pPr>
            <a:r>
              <a:rPr lang="en-US" sz="3600" b="1" dirty="0">
                <a:solidFill>
                  <a:srgbClr val="131A6D"/>
                </a:solidFill>
                <a:latin typeface="Arial"/>
                <a:cs typeface="Arial"/>
              </a:rPr>
              <a:t>Name</a:t>
            </a:r>
            <a:endParaRPr lang="en-US" dirty="0">
              <a:ea typeface="+mn-ea"/>
              <a:cs typeface="+mn-cs"/>
            </a:endParaRPr>
          </a:p>
          <a:p>
            <a:pPr>
              <a:defRPr/>
            </a:pPr>
            <a:r>
              <a:rPr lang="en-US" sz="3600" b="1" dirty="0">
                <a:solidFill>
                  <a:srgbClr val="131A6D"/>
                </a:solidFill>
                <a:latin typeface="Arial"/>
                <a:cs typeface="Arial"/>
              </a:rPr>
              <a:t>Phone number</a:t>
            </a:r>
          </a:p>
          <a:p>
            <a:pPr>
              <a:defRPr/>
            </a:pPr>
            <a:r>
              <a:rPr lang="en-US" sz="2800" dirty="0">
                <a:solidFill>
                  <a:srgbClr val="131A6D"/>
                </a:solidFill>
                <a:latin typeface="Arial"/>
                <a:cs typeface="Arial"/>
              </a:rPr>
              <a:t>email address</a:t>
            </a:r>
            <a:endParaRPr lang="en-US" sz="2800" b="0" i="0" u="none" strike="noStrike" kern="1200" cap="none" spc="0" normalizeH="0" baseline="0" noProof="0" dirty="0">
              <a:ln>
                <a:noFill/>
              </a:ln>
              <a:solidFill>
                <a:srgbClr val="131A6D"/>
              </a:solidFill>
              <a:effectLst/>
              <a:uLnTx/>
              <a:uFillTx/>
              <a:latin typeface="Arial" panose="020B0604020202020204" pitchFamily="34" charset="0"/>
              <a:cs typeface="Arial"/>
            </a:endParaRPr>
          </a:p>
        </p:txBody>
      </p:sp>
      <p:sp>
        <p:nvSpPr>
          <p:cNvPr id="16" name="Rectangle 15">
            <a:extLst>
              <a:ext uri="{FF2B5EF4-FFF2-40B4-BE49-F238E27FC236}">
                <a16:creationId xmlns:a16="http://schemas.microsoft.com/office/drawing/2014/main" id="{BCE240CE-F6A7-4FA8-9922-41E2C8685815}"/>
              </a:ext>
            </a:extLst>
          </p:cNvPr>
          <p:cNvSpPr/>
          <p:nvPr/>
        </p:nvSpPr>
        <p:spPr>
          <a:xfrm>
            <a:off x="1640996" y="3324863"/>
            <a:ext cx="2199734" cy="23722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a typeface="+mn-lt"/>
                <a:cs typeface="+mn-lt"/>
              </a:rPr>
              <a:t>PHOTO</a:t>
            </a:r>
            <a:endParaRPr lang="en-US" sz="4000" dirty="0"/>
          </a:p>
        </p:txBody>
      </p:sp>
      <p:pic>
        <p:nvPicPr>
          <p:cNvPr id="17" name="Picture 48">
            <a:extLst>
              <a:ext uri="{FF2B5EF4-FFF2-40B4-BE49-F238E27FC236}">
                <a16:creationId xmlns:a16="http://schemas.microsoft.com/office/drawing/2014/main" id="{8C3EFB24-D447-482B-9E36-3D3A68D5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9173" y="273779"/>
            <a:ext cx="3185652" cy="100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684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8">
            <a:extLst>
              <a:ext uri="{FF2B5EF4-FFF2-40B4-BE49-F238E27FC236}">
                <a16:creationId xmlns:a16="http://schemas.microsoft.com/office/drawing/2014/main" id="{BC03AE02-4B72-4A3D-BA88-73BB838EE2B8}"/>
              </a:ext>
            </a:extLst>
          </p:cNvPr>
          <p:cNvSpPr>
            <a:spLocks noChangeArrowheads="1"/>
          </p:cNvSpPr>
          <p:nvPr/>
        </p:nvSpPr>
        <p:spPr bwMode="auto">
          <a:xfrm>
            <a:off x="1474788" y="5715000"/>
            <a:ext cx="6194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12347B"/>
                </a:solidFill>
              </a:rPr>
              <a:t>https://www.facebook.com/empowerbrokerageclients</a:t>
            </a:r>
          </a:p>
        </p:txBody>
      </p:sp>
      <p:sp>
        <p:nvSpPr>
          <p:cNvPr id="54278" name="TextBox 9">
            <a:extLst>
              <a:ext uri="{FF2B5EF4-FFF2-40B4-BE49-F238E27FC236}">
                <a16:creationId xmlns:a16="http://schemas.microsoft.com/office/drawing/2014/main" id="{7A37FD4C-2C07-43CA-8ADD-34D6222FBDBA}"/>
              </a:ext>
            </a:extLst>
          </p:cNvPr>
          <p:cNvSpPr txBox="1">
            <a:spLocks noChangeArrowheads="1"/>
          </p:cNvSpPr>
          <p:nvPr/>
        </p:nvSpPr>
        <p:spPr bwMode="auto">
          <a:xfrm>
            <a:off x="1206297" y="4739015"/>
            <a:ext cx="72389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dirty="0">
                <a:solidFill>
                  <a:srgbClr val="12347B"/>
                </a:solidFill>
              </a:rPr>
              <a:t>Informes, Consejos Para Ahorrar Dinero, </a:t>
            </a:r>
          </a:p>
          <a:p>
            <a:pPr algn="ctr"/>
            <a:r>
              <a:rPr lang="en-US" altLang="en-US" sz="2800" b="1" dirty="0">
                <a:solidFill>
                  <a:srgbClr val="12347B"/>
                </a:solidFill>
              </a:rPr>
              <a:t>Y Mucho Mas!</a:t>
            </a:r>
          </a:p>
        </p:txBody>
      </p:sp>
      <p:sp>
        <p:nvSpPr>
          <p:cNvPr id="13" name="Text Box 7">
            <a:extLst>
              <a:ext uri="{FF2B5EF4-FFF2-40B4-BE49-F238E27FC236}">
                <a16:creationId xmlns:a16="http://schemas.microsoft.com/office/drawing/2014/main" id="{E9AF2894-A1DB-4FEC-91CB-255C8A1F816E}"/>
              </a:ext>
            </a:extLst>
          </p:cNvPr>
          <p:cNvSpPr txBox="1">
            <a:spLocks noChangeArrowheads="1"/>
          </p:cNvSpPr>
          <p:nvPr/>
        </p:nvSpPr>
        <p:spPr bwMode="auto">
          <a:xfrm>
            <a:off x="0" y="1447800"/>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4000" b="1" kern="0" dirty="0">
                <a:solidFill>
                  <a:srgbClr val="12347B"/>
                </a:solidFill>
                <a:cs typeface="Arial" charset="0"/>
              </a:rPr>
              <a:t>Obtén Las Últimas Noticias</a:t>
            </a:r>
            <a:endParaRPr lang="en-US" sz="3600" b="1" kern="0" dirty="0">
              <a:solidFill>
                <a:srgbClr val="12347B"/>
              </a:solidFill>
              <a:cs typeface="Arial" charset="0"/>
            </a:endParaRPr>
          </a:p>
        </p:txBody>
      </p:sp>
      <p:pic>
        <p:nvPicPr>
          <p:cNvPr id="54281" name="Picture 4" descr="Related image">
            <a:extLst>
              <a:ext uri="{FF2B5EF4-FFF2-40B4-BE49-F238E27FC236}">
                <a16:creationId xmlns:a16="http://schemas.microsoft.com/office/drawing/2014/main" id="{1428B66A-762D-4EE5-94B9-FBF68A41D8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571750"/>
            <a:ext cx="2857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E43C2656-AC71-4C9E-9A16-7228188E8563}"/>
              </a:ext>
            </a:extLst>
          </p:cNvPr>
          <p:cNvSpPr/>
          <p:nvPr/>
        </p:nvSpPr>
        <p:spPr>
          <a:xfrm>
            <a:off x="3276600" y="3416300"/>
            <a:ext cx="2590800" cy="317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283" name="TextBox 4">
            <a:extLst>
              <a:ext uri="{FF2B5EF4-FFF2-40B4-BE49-F238E27FC236}">
                <a16:creationId xmlns:a16="http://schemas.microsoft.com/office/drawing/2014/main" id="{56D9606A-773C-4691-8658-4B020C9BDF48}"/>
              </a:ext>
            </a:extLst>
          </p:cNvPr>
          <p:cNvSpPr txBox="1">
            <a:spLocks noChangeArrowheads="1"/>
          </p:cNvSpPr>
          <p:nvPr/>
        </p:nvSpPr>
        <p:spPr bwMode="auto">
          <a:xfrm>
            <a:off x="3227388" y="3455495"/>
            <a:ext cx="25106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a:solidFill>
                  <a:srgbClr val="3C5899"/>
                </a:solidFill>
              </a:rPr>
              <a:t>facebook.com/</a:t>
            </a:r>
            <a:r>
              <a:rPr lang="en-US" altLang="en-US" sz="1000" err="1">
                <a:solidFill>
                  <a:srgbClr val="3C5899"/>
                </a:solidFill>
              </a:rPr>
              <a:t>empowerbrokerageclients</a:t>
            </a:r>
            <a:endParaRPr lang="en-US" altLang="en-US" sz="1000">
              <a:solidFill>
                <a:srgbClr val="3C5899"/>
              </a:solidFill>
            </a:endParaRPr>
          </a:p>
        </p:txBody>
      </p:sp>
      <p:grpSp>
        <p:nvGrpSpPr>
          <p:cNvPr id="12" name="Group 11">
            <a:extLst>
              <a:ext uri="{FF2B5EF4-FFF2-40B4-BE49-F238E27FC236}">
                <a16:creationId xmlns:a16="http://schemas.microsoft.com/office/drawing/2014/main" id="{E28BFE30-BD94-4739-A507-682F24D29499}"/>
              </a:ext>
            </a:extLst>
          </p:cNvPr>
          <p:cNvGrpSpPr/>
          <p:nvPr/>
        </p:nvGrpSpPr>
        <p:grpSpPr>
          <a:xfrm>
            <a:off x="0" y="145906"/>
            <a:ext cx="9143999" cy="390703"/>
            <a:chOff x="0" y="145906"/>
            <a:chExt cx="9143999" cy="390703"/>
          </a:xfrm>
        </p:grpSpPr>
        <p:sp>
          <p:nvSpPr>
            <p:cNvPr id="16" name="Flowchart: Process 15">
              <a:extLst>
                <a:ext uri="{FF2B5EF4-FFF2-40B4-BE49-F238E27FC236}">
                  <a16:creationId xmlns:a16="http://schemas.microsoft.com/office/drawing/2014/main" id="{9BA6A32E-3A37-40F2-80A0-635E7744E6BD}"/>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2A853F7-CCE5-4E3D-A2D1-F648AC3F3B7F}"/>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Social</a:t>
              </a:r>
            </a:p>
          </p:txBody>
        </p:sp>
        <p:sp>
          <p:nvSpPr>
            <p:cNvPr id="19" name="Flowchart: Process 18">
              <a:extLst>
                <a:ext uri="{FF2B5EF4-FFF2-40B4-BE49-F238E27FC236}">
                  <a16:creationId xmlns:a16="http://schemas.microsoft.com/office/drawing/2014/main" id="{C20161EC-8438-40A0-9EF4-7E5D200559A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83386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2" descr="Image result for android and ios">
            <a:extLst>
              <a:ext uri="{FF2B5EF4-FFF2-40B4-BE49-F238E27FC236}">
                <a16:creationId xmlns:a16="http://schemas.microsoft.com/office/drawing/2014/main" id="{3AC00476-C174-474B-A234-55FF92471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363" y="5876615"/>
            <a:ext cx="2581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3" descr="S:\Marketing\STOCK IMAGES\AdobeStock_88529934.jpeg">
            <a:extLst>
              <a:ext uri="{FF2B5EF4-FFF2-40B4-BE49-F238E27FC236}">
                <a16:creationId xmlns:a16="http://schemas.microsoft.com/office/drawing/2014/main" id="{64DC188B-F968-4DC2-8546-AE794EABC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7038" y="1634150"/>
            <a:ext cx="5761037"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DF969DE-FA6F-4198-9BC6-E9DF784F9B2A}"/>
              </a:ext>
            </a:extLst>
          </p:cNvPr>
          <p:cNvSpPr txBox="1"/>
          <p:nvPr/>
        </p:nvSpPr>
        <p:spPr>
          <a:xfrm>
            <a:off x="4880263" y="2831675"/>
            <a:ext cx="2431473" cy="1569660"/>
          </a:xfrm>
          <a:prstGeom prst="rect">
            <a:avLst/>
          </a:prstGeom>
          <a:noFill/>
        </p:spPr>
        <p:txBody>
          <a:bodyPr wrap="square">
            <a:spAutoFit/>
          </a:bodyPr>
          <a:lstStyle/>
          <a:p>
            <a:pPr marL="285750" indent="-285750">
              <a:buFont typeface="Arial" panose="020B0604020202020204" pitchFamily="34" charset="0"/>
              <a:buChar char="•"/>
              <a:defRPr/>
            </a:pPr>
            <a:r>
              <a:rPr lang="en-US" sz="1400" b="1" dirty="0">
                <a:solidFill>
                  <a:srgbClr val="0070C0"/>
                </a:solidFill>
                <a:effectLst>
                  <a:glow rad="482600">
                    <a:schemeClr val="bg1">
                      <a:alpha val="70000"/>
                    </a:schemeClr>
                  </a:glow>
                </a:effectLst>
              </a:rPr>
              <a:t>Cotizaciones de Vida </a:t>
            </a:r>
          </a:p>
          <a:p>
            <a:pPr marL="285750" indent="-285750">
              <a:buFont typeface="Arial" panose="020B0604020202020204" pitchFamily="34" charset="0"/>
              <a:buChar char="•"/>
              <a:defRPr/>
            </a:pPr>
            <a:r>
              <a:rPr lang="en-US" sz="1400" b="1" dirty="0">
                <a:solidFill>
                  <a:srgbClr val="0070C0"/>
                </a:solidFill>
                <a:effectLst>
                  <a:glow rad="482600">
                    <a:schemeClr val="bg1">
                      <a:alpha val="70000"/>
                    </a:schemeClr>
                  </a:glow>
                </a:effectLst>
              </a:rPr>
              <a:t>Cotizaciones de Salud</a:t>
            </a:r>
          </a:p>
          <a:p>
            <a:pPr marL="285750" indent="-285750">
              <a:buFont typeface="Arial" panose="020B0604020202020204" pitchFamily="34" charset="0"/>
              <a:buChar char="•"/>
              <a:defRPr/>
            </a:pPr>
            <a:r>
              <a:rPr lang="en-US" sz="1400" b="1" dirty="0">
                <a:solidFill>
                  <a:srgbClr val="0070C0"/>
                </a:solidFill>
                <a:effectLst>
                  <a:glow rad="482600">
                    <a:schemeClr val="bg1">
                      <a:alpha val="70000"/>
                    </a:schemeClr>
                  </a:glow>
                </a:effectLst>
              </a:rPr>
              <a:t>Cotizaciones para Ancianos</a:t>
            </a:r>
          </a:p>
          <a:p>
            <a:pPr marL="285750" indent="-285750">
              <a:buFont typeface="Arial" panose="020B0604020202020204" pitchFamily="34" charset="0"/>
              <a:buChar char="•"/>
              <a:defRPr/>
            </a:pPr>
            <a:r>
              <a:rPr lang="en-US" sz="1400" b="1" dirty="0">
                <a:solidFill>
                  <a:srgbClr val="0070C0"/>
                </a:solidFill>
                <a:effectLst>
                  <a:glow rad="482600">
                    <a:schemeClr val="bg1">
                      <a:alpha val="70000"/>
                    </a:schemeClr>
                  </a:glow>
                </a:effectLst>
              </a:rPr>
              <a:t>Cotizaciones sobre Discapacidades</a:t>
            </a:r>
          </a:p>
          <a:p>
            <a:pPr marL="285750" indent="-285750">
              <a:buFont typeface="Arial" panose="020B0604020202020204" pitchFamily="34" charset="0"/>
              <a:buChar char="•"/>
              <a:defRPr/>
            </a:pPr>
            <a:endParaRPr lang="en-US" sz="1200" b="1" dirty="0">
              <a:solidFill>
                <a:srgbClr val="0070C0"/>
              </a:solidFill>
              <a:effectLst>
                <a:glow rad="482600">
                  <a:schemeClr val="bg1">
                    <a:alpha val="70000"/>
                  </a:schemeClr>
                </a:glow>
              </a:effectLst>
            </a:endParaRPr>
          </a:p>
        </p:txBody>
      </p:sp>
      <p:sp>
        <p:nvSpPr>
          <p:cNvPr id="15" name="TextBox 14">
            <a:extLst>
              <a:ext uri="{FF2B5EF4-FFF2-40B4-BE49-F238E27FC236}">
                <a16:creationId xmlns:a16="http://schemas.microsoft.com/office/drawing/2014/main" id="{BF15E62C-4D2F-4650-B0CB-F0E3A76BD6FB}"/>
              </a:ext>
            </a:extLst>
          </p:cNvPr>
          <p:cNvSpPr txBox="1"/>
          <p:nvPr/>
        </p:nvSpPr>
        <p:spPr>
          <a:xfrm>
            <a:off x="2412755" y="2127057"/>
            <a:ext cx="4318490" cy="369332"/>
          </a:xfrm>
          <a:prstGeom prst="rect">
            <a:avLst/>
          </a:prstGeom>
          <a:noFill/>
        </p:spPr>
        <p:txBody>
          <a:bodyPr wrap="none">
            <a:spAutoFit/>
          </a:bodyPr>
          <a:lstStyle/>
          <a:p>
            <a:pPr>
              <a:defRPr/>
            </a:pPr>
            <a:r>
              <a:rPr lang="es-ES" i="1" dirty="0">
                <a:solidFill>
                  <a:srgbClr val="0070C0"/>
                </a:solidFill>
                <a:effectLst>
                  <a:glow rad="254000">
                    <a:schemeClr val="bg1">
                      <a:alpha val="60000"/>
                    </a:schemeClr>
                  </a:glow>
                </a:effectLst>
              </a:rPr>
              <a:t>Tan Fácil Que Cualquiera Puede Usarlo!</a:t>
            </a:r>
            <a:endParaRPr lang="en-US" i="1" dirty="0">
              <a:solidFill>
                <a:srgbClr val="0070C0"/>
              </a:solidFill>
              <a:effectLst>
                <a:glow rad="254000">
                  <a:schemeClr val="bg1">
                    <a:alpha val="60000"/>
                  </a:schemeClr>
                </a:glow>
              </a:effectLst>
            </a:endParaRPr>
          </a:p>
        </p:txBody>
      </p:sp>
      <p:sp>
        <p:nvSpPr>
          <p:cNvPr id="16" name="TextBox 15">
            <a:extLst>
              <a:ext uri="{FF2B5EF4-FFF2-40B4-BE49-F238E27FC236}">
                <a16:creationId xmlns:a16="http://schemas.microsoft.com/office/drawing/2014/main" id="{844D6F3C-D3DA-4E7A-BFC9-0EDEDBA2F3D9}"/>
              </a:ext>
            </a:extLst>
          </p:cNvPr>
          <p:cNvSpPr txBox="1"/>
          <p:nvPr/>
        </p:nvSpPr>
        <p:spPr>
          <a:xfrm>
            <a:off x="5359400" y="5092548"/>
            <a:ext cx="2087562" cy="254000"/>
          </a:xfrm>
          <a:prstGeom prst="rect">
            <a:avLst/>
          </a:prstGeom>
          <a:noFill/>
        </p:spPr>
        <p:txBody>
          <a:bodyPr wrap="none">
            <a:spAutoFit/>
          </a:bodyPr>
          <a:lstStyle/>
          <a:p>
            <a:pPr>
              <a:defRPr/>
            </a:pPr>
            <a:r>
              <a:rPr lang="en-US" sz="1050" b="1" dirty="0">
                <a:solidFill>
                  <a:schemeClr val="bg1"/>
                </a:solidFill>
              </a:rPr>
              <a:t>Available on IOS &amp; ANDROID</a:t>
            </a:r>
          </a:p>
        </p:txBody>
      </p:sp>
      <p:sp>
        <p:nvSpPr>
          <p:cNvPr id="17" name="Rounded Rectangle 10">
            <a:extLst>
              <a:ext uri="{FF2B5EF4-FFF2-40B4-BE49-F238E27FC236}">
                <a16:creationId xmlns:a16="http://schemas.microsoft.com/office/drawing/2014/main" id="{8146300C-FD55-48F0-BD3C-F848F0CE00C3}"/>
              </a:ext>
            </a:extLst>
          </p:cNvPr>
          <p:cNvSpPr/>
          <p:nvPr/>
        </p:nvSpPr>
        <p:spPr>
          <a:xfrm>
            <a:off x="3962400" y="2929553"/>
            <a:ext cx="609600" cy="609600"/>
          </a:xfrm>
          <a:prstGeom prst="roundRect">
            <a:avLst/>
          </a:prstGeom>
          <a:gradFill flip="none" rotWithShape="1">
            <a:gsLst>
              <a:gs pos="0">
                <a:schemeClr val="bg1"/>
              </a:gs>
              <a:gs pos="99000">
                <a:srgbClr val="C0C0C0"/>
              </a:gs>
            </a:gsLst>
            <a:lin ang="5400000" scaled="1"/>
            <a:tileRect/>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07" name="TextBox 17">
            <a:extLst>
              <a:ext uri="{FF2B5EF4-FFF2-40B4-BE49-F238E27FC236}">
                <a16:creationId xmlns:a16="http://schemas.microsoft.com/office/drawing/2014/main" id="{F75FA271-E98F-4A7D-BD64-4A3C70AC6CD6}"/>
              </a:ext>
            </a:extLst>
          </p:cNvPr>
          <p:cNvSpPr txBox="1">
            <a:spLocks noChangeArrowheads="1"/>
          </p:cNvSpPr>
          <p:nvPr/>
        </p:nvSpPr>
        <p:spPr bwMode="auto">
          <a:xfrm>
            <a:off x="3800475" y="3594712"/>
            <a:ext cx="93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900" b="1">
                <a:solidFill>
                  <a:srgbClr val="002060"/>
                </a:solidFill>
              </a:rPr>
              <a:t>EMPOWER</a:t>
            </a:r>
            <a:br>
              <a:rPr lang="en-US" altLang="en-US" sz="900" b="1">
                <a:solidFill>
                  <a:srgbClr val="002060"/>
                </a:solidFill>
              </a:rPr>
            </a:br>
            <a:r>
              <a:rPr lang="en-US" altLang="en-US" sz="900" b="1">
                <a:solidFill>
                  <a:srgbClr val="002060"/>
                </a:solidFill>
              </a:rPr>
              <a:t>BROKERAGE</a:t>
            </a:r>
          </a:p>
        </p:txBody>
      </p:sp>
      <p:pic>
        <p:nvPicPr>
          <p:cNvPr id="55309" name="Picture 19">
            <a:extLst>
              <a:ext uri="{FF2B5EF4-FFF2-40B4-BE49-F238E27FC236}">
                <a16:creationId xmlns:a16="http://schemas.microsoft.com/office/drawing/2014/main" id="{867E7CCF-320A-4DE6-97A5-FBB27603E5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513" y="2924787"/>
            <a:ext cx="6048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66BA452D-B97E-40BB-8B52-3BCA7694E3A3}"/>
              </a:ext>
            </a:extLst>
          </p:cNvPr>
          <p:cNvSpPr txBox="1"/>
          <p:nvPr/>
        </p:nvSpPr>
        <p:spPr>
          <a:xfrm>
            <a:off x="1754332" y="1678798"/>
            <a:ext cx="6963641" cy="461665"/>
          </a:xfrm>
          <a:prstGeom prst="rect">
            <a:avLst/>
          </a:prstGeom>
          <a:noFill/>
        </p:spPr>
        <p:txBody>
          <a:bodyPr wrap="square">
            <a:spAutoFit/>
          </a:bodyPr>
          <a:lstStyle/>
          <a:p>
            <a:pPr>
              <a:defRPr/>
            </a:pPr>
            <a:r>
              <a:rPr lang="en-US" sz="2400" b="1" dirty="0">
                <a:solidFill>
                  <a:srgbClr val="0070C0"/>
                </a:solidFill>
                <a:effectLst>
                  <a:glow rad="254000">
                    <a:schemeClr val="bg1">
                      <a:alpha val="60000"/>
                    </a:schemeClr>
                  </a:glow>
                </a:effectLst>
              </a:rPr>
              <a:t>BAJA NUESTRA NUEVA APLICACIÓN</a:t>
            </a:r>
          </a:p>
        </p:txBody>
      </p:sp>
      <p:grpSp>
        <p:nvGrpSpPr>
          <p:cNvPr id="18" name="Group 17">
            <a:extLst>
              <a:ext uri="{FF2B5EF4-FFF2-40B4-BE49-F238E27FC236}">
                <a16:creationId xmlns:a16="http://schemas.microsoft.com/office/drawing/2014/main" id="{8E9DDC3B-F28B-481A-8617-17BEA87ABC84}"/>
              </a:ext>
            </a:extLst>
          </p:cNvPr>
          <p:cNvGrpSpPr/>
          <p:nvPr/>
        </p:nvGrpSpPr>
        <p:grpSpPr>
          <a:xfrm>
            <a:off x="0" y="145906"/>
            <a:ext cx="9143999" cy="390703"/>
            <a:chOff x="0" y="145906"/>
            <a:chExt cx="9143999" cy="390703"/>
          </a:xfrm>
        </p:grpSpPr>
        <p:sp>
          <p:nvSpPr>
            <p:cNvPr id="19" name="Flowchart: Process 18">
              <a:extLst>
                <a:ext uri="{FF2B5EF4-FFF2-40B4-BE49-F238E27FC236}">
                  <a16:creationId xmlns:a16="http://schemas.microsoft.com/office/drawing/2014/main" id="{57C8C961-AF3F-4A56-96F7-80251BAB3B24}"/>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9B2D982-AA75-4A3C-AEF0-9C6D42E4F18B}"/>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Mobile App</a:t>
              </a:r>
            </a:p>
          </p:txBody>
        </p:sp>
        <p:sp>
          <p:nvSpPr>
            <p:cNvPr id="24" name="Flowchart: Process 23">
              <a:extLst>
                <a:ext uri="{FF2B5EF4-FFF2-40B4-BE49-F238E27FC236}">
                  <a16:creationId xmlns:a16="http://schemas.microsoft.com/office/drawing/2014/main" id="{50978BDA-88F4-4C5E-89AF-72B5C7C3298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75E5903D-4176-41FA-BD4E-DE6F01F77F2C}"/>
              </a:ext>
            </a:extLst>
          </p:cNvPr>
          <p:cNvSpPr txBox="1"/>
          <p:nvPr/>
        </p:nvSpPr>
        <p:spPr bwMode="auto">
          <a:xfrm>
            <a:off x="1600200" y="6338501"/>
            <a:ext cx="6403163" cy="276999"/>
          </a:xfrm>
          <a:prstGeom prst="rect">
            <a:avLst/>
          </a:prstGeom>
          <a:noFill/>
        </p:spPr>
        <p:txBody>
          <a:bodyPr wrap="none">
            <a:spAutoFit/>
          </a:bodyPr>
          <a:lstStyle/>
          <a:p>
            <a:pPr>
              <a:defRPr/>
            </a:pPr>
            <a:r>
              <a:rPr lang="en-US" sz="1200" dirty="0">
                <a:solidFill>
                  <a:schemeClr val="bg1">
                    <a:lumMod val="50000"/>
                  </a:schemeClr>
                </a:solidFill>
                <a:cs typeface="Arial" panose="020B0604020202020204" pitchFamily="34" charset="0"/>
              </a:rPr>
              <a:t>Empower Brokerage, Inc., 512 Silicon Drive . Southlake, TX 76092  Main: (888) 539-1633</a:t>
            </a:r>
          </a:p>
        </p:txBody>
      </p:sp>
      <p:pic>
        <p:nvPicPr>
          <p:cNvPr id="5" name="Picture 48">
            <a:extLst>
              <a:ext uri="{FF2B5EF4-FFF2-40B4-BE49-F238E27FC236}">
                <a16:creationId xmlns:a16="http://schemas.microsoft.com/office/drawing/2014/main" id="{6000D42F-EF3B-4FAA-BDA5-51CEFFCFB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516" y="635751"/>
            <a:ext cx="3342968" cy="10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31456B73-1002-4796-B5B7-8253C8FDA0F7}"/>
              </a:ext>
            </a:extLst>
          </p:cNvPr>
          <p:cNvSpPr/>
          <p:nvPr/>
        </p:nvSpPr>
        <p:spPr>
          <a:xfrm>
            <a:off x="1927122" y="2426386"/>
            <a:ext cx="5289755" cy="2084438"/>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Box 7">
            <a:extLst>
              <a:ext uri="{FF2B5EF4-FFF2-40B4-BE49-F238E27FC236}">
                <a16:creationId xmlns:a16="http://schemas.microsoft.com/office/drawing/2014/main" id="{4D8F92AF-E88F-46D3-A863-CCE750C90FB2}"/>
              </a:ext>
            </a:extLst>
          </p:cNvPr>
          <p:cNvSpPr txBox="1">
            <a:spLocks noChangeArrowheads="1"/>
          </p:cNvSpPr>
          <p:nvPr/>
        </p:nvSpPr>
        <p:spPr bwMode="auto">
          <a:xfrm>
            <a:off x="2113935" y="2859624"/>
            <a:ext cx="4916129" cy="14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lnSpc>
                <a:spcPct val="150000"/>
              </a:lnSpc>
              <a:defRPr/>
            </a:pPr>
            <a:r>
              <a:rPr lang="en-US" sz="1000" b="1" dirty="0">
                <a:solidFill>
                  <a:schemeClr val="bg1">
                    <a:lumMod val="50000"/>
                  </a:schemeClr>
                </a:solidFill>
                <a:cs typeface="Arial" charset="0"/>
              </a:rPr>
              <a:t>Aviso De Derechos De Autor:</a:t>
            </a:r>
          </a:p>
          <a:p>
            <a:pPr algn="ctr" eaLnBrk="1" hangingPunct="1">
              <a:lnSpc>
                <a:spcPct val="150000"/>
              </a:lnSpc>
              <a:defRPr/>
            </a:pPr>
            <a:r>
              <a:rPr lang="es-ES" sz="1000" b="1" dirty="0">
                <a:solidFill>
                  <a:schemeClr val="bg1">
                    <a:lumMod val="50000"/>
                  </a:schemeClr>
                </a:solidFill>
                <a:cs typeface="Arial" charset="0"/>
              </a:rPr>
              <a:t>Esta presentación está protegida por las leyes de derechos de propiedad intelectual de los Estados Unidos e </a:t>
            </a:r>
            <a:r>
              <a:rPr lang="es-ES" sz="1000" b="1" dirty="0" err="1">
                <a:solidFill>
                  <a:schemeClr val="bg1">
                    <a:lumMod val="50000"/>
                  </a:schemeClr>
                </a:solidFill>
                <a:cs typeface="Arial" charset="0"/>
              </a:rPr>
              <a:t>internacionales.Se</a:t>
            </a:r>
            <a:r>
              <a:rPr lang="es-ES" sz="1000" b="1" dirty="0">
                <a:solidFill>
                  <a:schemeClr val="bg1">
                    <a:lumMod val="50000"/>
                  </a:schemeClr>
                </a:solidFill>
                <a:cs typeface="Arial" charset="0"/>
              </a:rPr>
              <a:t> prohíbe la reproducción y distribución de la presentación, o de sus partes, sin el permiso expreso y por escrito de Empower </a:t>
            </a:r>
            <a:r>
              <a:rPr lang="es-ES" sz="1000" b="1" dirty="0" err="1">
                <a:solidFill>
                  <a:schemeClr val="bg1">
                    <a:lumMod val="50000"/>
                  </a:schemeClr>
                </a:solidFill>
                <a:cs typeface="Arial" charset="0"/>
              </a:rPr>
              <a:t>Brokerage</a:t>
            </a:r>
            <a:r>
              <a:rPr lang="es-ES" sz="1000" b="1" dirty="0">
                <a:solidFill>
                  <a:schemeClr val="bg1">
                    <a:lumMod val="50000"/>
                  </a:schemeClr>
                </a:solidFill>
                <a:cs typeface="Arial" charset="0"/>
              </a:rPr>
              <a:t>.</a:t>
            </a:r>
          </a:p>
          <a:p>
            <a:pPr algn="ctr" eaLnBrk="1" hangingPunct="1">
              <a:lnSpc>
                <a:spcPct val="150000"/>
              </a:lnSpc>
              <a:defRPr/>
            </a:pPr>
            <a:r>
              <a:rPr lang="es-ES" sz="1000" b="1">
                <a:solidFill>
                  <a:schemeClr val="bg1">
                    <a:lumMod val="50000"/>
                  </a:schemeClr>
                </a:solidFill>
                <a:cs typeface="Arial" charset="0"/>
              </a:rPr>
              <a:t>2025 </a:t>
            </a:r>
            <a:r>
              <a:rPr lang="es-ES" sz="1000" b="1" dirty="0">
                <a:solidFill>
                  <a:schemeClr val="bg1">
                    <a:lumMod val="50000"/>
                  </a:schemeClr>
                </a:solidFill>
                <a:cs typeface="Arial" charset="0"/>
              </a:rPr>
              <a:t>Empower Brokerage, Inc. Derechos</a:t>
            </a:r>
            <a:endParaRPr lang="en-US" sz="1000" b="1" dirty="0">
              <a:solidFill>
                <a:schemeClr val="bg1">
                  <a:lumMod val="50000"/>
                </a:schemeClr>
              </a:solidFill>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032772-4870-4BED-8206-B0445C6C3C3A}"/>
              </a:ext>
            </a:extLst>
          </p:cNvPr>
          <p:cNvSpPr/>
          <p:nvPr/>
        </p:nvSpPr>
        <p:spPr>
          <a:xfrm>
            <a:off x="419100" y="1752600"/>
            <a:ext cx="8305800" cy="5016758"/>
          </a:xfrm>
          <a:prstGeom prst="rect">
            <a:avLst/>
          </a:prstGeom>
        </p:spPr>
        <p:txBody>
          <a:bodyPr wrap="square">
            <a:spAutoFit/>
          </a:bodyPr>
          <a:lstStyle/>
          <a:p>
            <a:pPr marL="571500" indent="-571500">
              <a:buFont typeface="Arial" pitchFamily="34" charset="0"/>
              <a:buChar char="•"/>
            </a:pPr>
            <a:r>
              <a:rPr lang="es-ES" sz="2000" b="1" dirty="0">
                <a:solidFill>
                  <a:srgbClr val="131A6D"/>
                </a:solidFill>
              </a:rPr>
              <a:t>1945 - </a:t>
            </a:r>
            <a:r>
              <a:rPr lang="es-ES" sz="2000" dirty="0">
                <a:solidFill>
                  <a:srgbClr val="131A6D"/>
                </a:solidFill>
              </a:rPr>
              <a:t>Harry S. Truman propone un plan de seguro integral para toda la población a través del Sistema de Seguridad Social.</a:t>
            </a:r>
          </a:p>
          <a:p>
            <a:endParaRPr lang="en-US" sz="2000" dirty="0">
              <a:solidFill>
                <a:srgbClr val="131A6D"/>
              </a:solidFill>
            </a:endParaRPr>
          </a:p>
          <a:p>
            <a:pPr marL="571500" indent="-571500">
              <a:buFont typeface="Arial" pitchFamily="34" charset="0"/>
              <a:buChar char="•"/>
            </a:pPr>
            <a:r>
              <a:rPr lang="en-US" sz="2000" b="1" dirty="0">
                <a:solidFill>
                  <a:srgbClr val="131A6D"/>
                </a:solidFill>
              </a:rPr>
              <a:t>1965 </a:t>
            </a:r>
            <a:r>
              <a:rPr lang="en-US" sz="2000" dirty="0">
                <a:solidFill>
                  <a:srgbClr val="131A6D"/>
                </a:solidFill>
              </a:rPr>
              <a:t>– </a:t>
            </a:r>
            <a:r>
              <a:rPr lang="es-ES" sz="2000" dirty="0">
                <a:solidFill>
                  <a:srgbClr val="131A6D"/>
                </a:solidFill>
              </a:rPr>
              <a:t>Lyndon B. Johnson firma la ley de Medicare y Medicaid. El ex presidente Truman fue la primera persona en inscribirse en Medicare.</a:t>
            </a:r>
            <a:r>
              <a:rPr lang="en-US" sz="2000" dirty="0">
                <a:solidFill>
                  <a:srgbClr val="131A6D"/>
                </a:solidFill>
              </a:rPr>
              <a:t>               </a:t>
            </a:r>
          </a:p>
          <a:p>
            <a:pPr marL="571500" indent="-571500">
              <a:buFont typeface="Arial" pitchFamily="34" charset="0"/>
              <a:buChar char="•"/>
            </a:pPr>
            <a:endParaRPr lang="en-US" sz="2000" b="1" dirty="0">
              <a:solidFill>
                <a:srgbClr val="131A6D"/>
              </a:solidFill>
            </a:endParaRPr>
          </a:p>
          <a:p>
            <a:pPr marL="571500" indent="-571500">
              <a:buFont typeface="Arial" pitchFamily="34" charset="0"/>
              <a:buChar char="•"/>
            </a:pPr>
            <a:r>
              <a:rPr lang="en-US" sz="2000" b="1" dirty="0">
                <a:solidFill>
                  <a:srgbClr val="131A6D"/>
                </a:solidFill>
              </a:rPr>
              <a:t>1972</a:t>
            </a:r>
            <a:r>
              <a:rPr lang="en-US" sz="2000" dirty="0">
                <a:solidFill>
                  <a:srgbClr val="131A6D"/>
                </a:solidFill>
              </a:rPr>
              <a:t> – </a:t>
            </a:r>
            <a:r>
              <a:rPr lang="es-ES" sz="2000" dirty="0">
                <a:solidFill>
                  <a:srgbClr val="131A6D"/>
                </a:solidFill>
              </a:rPr>
              <a:t>Las personas discapacitadas y los que padecen de ESRD menores de 65 años también tienen derecho a Medicare. El presidente Nixon firmó esta ley.</a:t>
            </a:r>
          </a:p>
          <a:p>
            <a:pPr marL="571500" indent="-571500">
              <a:buFont typeface="Arial" pitchFamily="34" charset="0"/>
              <a:buChar char="•"/>
            </a:pPr>
            <a:endParaRPr lang="en-US" sz="2000" dirty="0">
              <a:solidFill>
                <a:srgbClr val="131A6D"/>
              </a:solidFill>
            </a:endParaRPr>
          </a:p>
          <a:p>
            <a:pPr marL="571500" indent="-571500">
              <a:buFont typeface="Arial" pitchFamily="34" charset="0"/>
              <a:buChar char="•"/>
            </a:pPr>
            <a:r>
              <a:rPr lang="en-US" sz="2000" b="1" dirty="0">
                <a:solidFill>
                  <a:srgbClr val="131A6D"/>
                </a:solidFill>
              </a:rPr>
              <a:t>1980</a:t>
            </a:r>
            <a:r>
              <a:rPr lang="en-US" sz="2000" dirty="0">
                <a:solidFill>
                  <a:srgbClr val="131A6D"/>
                </a:solidFill>
              </a:rPr>
              <a:t> – </a:t>
            </a:r>
            <a:r>
              <a:rPr lang="es-ES" sz="2000" dirty="0">
                <a:solidFill>
                  <a:srgbClr val="131A6D"/>
                </a:solidFill>
              </a:rPr>
              <a:t>El </a:t>
            </a:r>
            <a:r>
              <a:rPr lang="es-ES" sz="2000" dirty="0" err="1">
                <a:solidFill>
                  <a:srgbClr val="131A6D"/>
                </a:solidFill>
              </a:rPr>
              <a:t>Medigap</a:t>
            </a:r>
            <a:r>
              <a:rPr lang="es-ES" sz="2000" dirty="0">
                <a:solidFill>
                  <a:srgbClr val="131A6D"/>
                </a:solidFill>
              </a:rPr>
              <a:t> o seguro complementario de Medicare comenzó a ser supervisado por el gobierno federal.</a:t>
            </a:r>
          </a:p>
          <a:p>
            <a:endParaRPr lang="en-US" sz="2000" b="1" dirty="0">
              <a:solidFill>
                <a:srgbClr val="131A6D"/>
              </a:solidFill>
            </a:endParaRPr>
          </a:p>
          <a:p>
            <a:pPr marL="571500" indent="-571500">
              <a:buFont typeface="Arial" pitchFamily="34" charset="0"/>
              <a:buChar char="•"/>
            </a:pPr>
            <a:r>
              <a:rPr lang="en-US" sz="2000" b="1" dirty="0">
                <a:solidFill>
                  <a:srgbClr val="131A6D"/>
                </a:solidFill>
              </a:rPr>
              <a:t>2005 – </a:t>
            </a:r>
            <a:r>
              <a:rPr lang="es-ES" sz="2000" dirty="0">
                <a:solidFill>
                  <a:srgbClr val="131A6D"/>
                </a:solidFill>
              </a:rPr>
              <a:t>Se introducen los planes Medicare </a:t>
            </a:r>
            <a:r>
              <a:rPr lang="es-ES" sz="2000" dirty="0" err="1">
                <a:solidFill>
                  <a:srgbClr val="131A6D"/>
                </a:solidFill>
              </a:rPr>
              <a:t>Advantage</a:t>
            </a:r>
            <a:r>
              <a:rPr lang="es-ES" sz="2000" dirty="0">
                <a:solidFill>
                  <a:srgbClr val="131A6D"/>
                </a:solidFill>
              </a:rPr>
              <a:t>, Parte C y Parte D (Planes de Medicamentos) </a:t>
            </a:r>
            <a:endParaRPr lang="en-US" sz="2000" dirty="0">
              <a:solidFill>
                <a:srgbClr val="131A6D"/>
              </a:solidFill>
            </a:endParaRPr>
          </a:p>
        </p:txBody>
      </p:sp>
      <p:sp>
        <p:nvSpPr>
          <p:cNvPr id="9" name="Text Box 7">
            <a:extLst>
              <a:ext uri="{FF2B5EF4-FFF2-40B4-BE49-F238E27FC236}">
                <a16:creationId xmlns:a16="http://schemas.microsoft.com/office/drawing/2014/main" id="{E7A9F5E3-2F38-4464-9362-78CE7B438C89}"/>
              </a:ext>
            </a:extLst>
          </p:cNvPr>
          <p:cNvSpPr txBox="1">
            <a:spLocks noChangeArrowheads="1"/>
          </p:cNvSpPr>
          <p:nvPr/>
        </p:nvSpPr>
        <p:spPr bwMode="auto">
          <a:xfrm>
            <a:off x="-152400" y="952967"/>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Historia del Medicare</a:t>
            </a:r>
          </a:p>
        </p:txBody>
      </p:sp>
      <p:grpSp>
        <p:nvGrpSpPr>
          <p:cNvPr id="14" name="Group 13">
            <a:extLst>
              <a:ext uri="{FF2B5EF4-FFF2-40B4-BE49-F238E27FC236}">
                <a16:creationId xmlns:a16="http://schemas.microsoft.com/office/drawing/2014/main" id="{D74ED9DE-CB68-4773-943E-CF3184925753}"/>
              </a:ext>
            </a:extLst>
          </p:cNvPr>
          <p:cNvGrpSpPr/>
          <p:nvPr/>
        </p:nvGrpSpPr>
        <p:grpSpPr>
          <a:xfrm>
            <a:off x="0" y="145906"/>
            <a:ext cx="9143999" cy="390703"/>
            <a:chOff x="0" y="145906"/>
            <a:chExt cx="9143999" cy="390703"/>
          </a:xfrm>
        </p:grpSpPr>
        <p:sp>
          <p:nvSpPr>
            <p:cNvPr id="15" name="Flowchart: Process 14">
              <a:extLst>
                <a:ext uri="{FF2B5EF4-FFF2-40B4-BE49-F238E27FC236}">
                  <a16:creationId xmlns:a16="http://schemas.microsoft.com/office/drawing/2014/main" id="{F32C8BA2-0926-4B84-808A-0CF1FA68B21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1A6E3071-820E-4672-9DC5-7F6023B0B1EE}"/>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Brief History</a:t>
              </a:r>
            </a:p>
          </p:txBody>
        </p:sp>
        <p:sp>
          <p:nvSpPr>
            <p:cNvPr id="17" name="Flowchart: Process 16">
              <a:extLst>
                <a:ext uri="{FF2B5EF4-FFF2-40B4-BE49-F238E27FC236}">
                  <a16:creationId xmlns:a16="http://schemas.microsoft.com/office/drawing/2014/main" id="{08BC742D-F026-41A6-BCDC-E353FB505A29}"/>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741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a:t>
            </a:r>
            <a:r>
              <a:rPr lang="en-US" sz="3200" b="1" kern="0" dirty="0" err="1">
                <a:solidFill>
                  <a:srgbClr val="131A6D"/>
                </a:solidFill>
                <a:cs typeface="Arial" charset="0"/>
              </a:rPr>
              <a:t>Qué</a:t>
            </a:r>
            <a:r>
              <a:rPr lang="en-US" sz="3200" b="1" kern="0" dirty="0">
                <a:solidFill>
                  <a:srgbClr val="131A6D"/>
                </a:solidFill>
                <a:cs typeface="Arial" charset="0"/>
              </a:rPr>
              <a:t> cubre Medicare?</a:t>
            </a:r>
          </a:p>
        </p:txBody>
      </p:sp>
      <p:pic>
        <p:nvPicPr>
          <p:cNvPr id="3" name="Picture 2" descr="Text&#10;&#10;Description automatically generated">
            <a:extLst>
              <a:ext uri="{FF2B5EF4-FFF2-40B4-BE49-F238E27FC236}">
                <a16:creationId xmlns:a16="http://schemas.microsoft.com/office/drawing/2014/main" id="{A667E855-F584-424B-9E9C-F86702D4AC11}"/>
              </a:ext>
            </a:extLst>
          </p:cNvPr>
          <p:cNvPicPr>
            <a:picLocks noChangeAspect="1"/>
          </p:cNvPicPr>
          <p:nvPr/>
        </p:nvPicPr>
        <p:blipFill rotWithShape="1">
          <a:blip r:embed="rId3">
            <a:extLst>
              <a:ext uri="{28A0092B-C50C-407E-A947-70E740481C1C}">
                <a14:useLocalDpi xmlns:a14="http://schemas.microsoft.com/office/drawing/2010/main" val="0"/>
              </a:ext>
            </a:extLst>
          </a:blip>
          <a:srcRect t="15386" b="3933"/>
          <a:stretch/>
        </p:blipFill>
        <p:spPr>
          <a:xfrm>
            <a:off x="0" y="1940140"/>
            <a:ext cx="9144000" cy="4917860"/>
          </a:xfrm>
          <a:prstGeom prst="rect">
            <a:avLst/>
          </a:prstGeom>
        </p:spPr>
      </p:pic>
      <p:grpSp>
        <p:nvGrpSpPr>
          <p:cNvPr id="8" name="Group 7">
            <a:extLst>
              <a:ext uri="{FF2B5EF4-FFF2-40B4-BE49-F238E27FC236}">
                <a16:creationId xmlns:a16="http://schemas.microsoft.com/office/drawing/2014/main" id="{792FF4F1-9FA3-4FFD-ACD6-587EFC0469A9}"/>
              </a:ext>
            </a:extLst>
          </p:cNvPr>
          <p:cNvGrpSpPr/>
          <p:nvPr/>
        </p:nvGrpSpPr>
        <p:grpSpPr>
          <a:xfrm>
            <a:off x="0" y="145906"/>
            <a:ext cx="9143999" cy="390703"/>
            <a:chOff x="0" y="145906"/>
            <a:chExt cx="9143999" cy="390703"/>
          </a:xfrm>
        </p:grpSpPr>
        <p:sp>
          <p:nvSpPr>
            <p:cNvPr id="9" name="Flowchart: Process 8">
              <a:extLst>
                <a:ext uri="{FF2B5EF4-FFF2-40B4-BE49-F238E27FC236}">
                  <a16:creationId xmlns:a16="http://schemas.microsoft.com/office/drawing/2014/main" id="{7D363843-40E0-46C6-A6C6-0450F2E411B5}"/>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97262A0-A626-4A84-B9D2-7EF45F05DAE5}"/>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11" name="Flowchart: Process 10">
              <a:extLst>
                <a:ext uri="{FF2B5EF4-FFF2-40B4-BE49-F238E27FC236}">
                  <a16:creationId xmlns:a16="http://schemas.microsoft.com/office/drawing/2014/main" id="{C39FAFD0-EC5C-4B57-8E35-C649D0E6D746}"/>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8568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7">
            <a:extLst>
              <a:ext uri="{FF2B5EF4-FFF2-40B4-BE49-F238E27FC236}">
                <a16:creationId xmlns:a16="http://schemas.microsoft.com/office/drawing/2014/main" id="{549E3033-D054-4201-A736-C8CE219014D8}"/>
              </a:ext>
            </a:extLst>
          </p:cNvPr>
          <p:cNvSpPr txBox="1">
            <a:spLocks noChangeArrowheads="1"/>
          </p:cNvSpPr>
          <p:nvPr/>
        </p:nvSpPr>
        <p:spPr bwMode="auto">
          <a:xfrm>
            <a:off x="0" y="105937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en-US" sz="3200" b="1" kern="0" dirty="0">
                <a:solidFill>
                  <a:srgbClr val="131A6D"/>
                </a:solidFill>
                <a:cs typeface="Arial" charset="0"/>
              </a:rPr>
              <a:t>¿</a:t>
            </a:r>
            <a:r>
              <a:rPr lang="en-US" sz="3200" b="1" kern="0" dirty="0" err="1">
                <a:solidFill>
                  <a:srgbClr val="131A6D"/>
                </a:solidFill>
                <a:cs typeface="Arial" charset="0"/>
              </a:rPr>
              <a:t>Cuáles</a:t>
            </a:r>
            <a:r>
              <a:rPr lang="en-US" sz="3200" b="1" kern="0" dirty="0">
                <a:solidFill>
                  <a:srgbClr val="131A6D"/>
                </a:solidFill>
                <a:cs typeface="Arial" charset="0"/>
              </a:rPr>
              <a:t> son sus </a:t>
            </a:r>
            <a:r>
              <a:rPr lang="en-US" sz="3200" b="1" kern="0" dirty="0" err="1">
                <a:solidFill>
                  <a:srgbClr val="131A6D"/>
                </a:solidFill>
                <a:cs typeface="Arial" charset="0"/>
              </a:rPr>
              <a:t>opciones</a:t>
            </a:r>
            <a:r>
              <a:rPr lang="en-US" sz="3200" b="1" kern="0" dirty="0">
                <a:solidFill>
                  <a:srgbClr val="131A6D"/>
                </a:solidFill>
                <a:cs typeface="Arial" charset="0"/>
              </a:rPr>
              <a:t>?</a:t>
            </a:r>
          </a:p>
        </p:txBody>
      </p:sp>
      <p:sp>
        <p:nvSpPr>
          <p:cNvPr id="3" name="TextBox 2">
            <a:extLst>
              <a:ext uri="{FF2B5EF4-FFF2-40B4-BE49-F238E27FC236}">
                <a16:creationId xmlns:a16="http://schemas.microsoft.com/office/drawing/2014/main" id="{BE41DD84-2E78-44A4-9D49-2510C0BD7268}"/>
              </a:ext>
            </a:extLst>
          </p:cNvPr>
          <p:cNvSpPr txBox="1"/>
          <p:nvPr/>
        </p:nvSpPr>
        <p:spPr>
          <a:xfrm>
            <a:off x="645283" y="1752600"/>
            <a:ext cx="7853432" cy="369332"/>
          </a:xfrm>
          <a:prstGeom prst="rect">
            <a:avLst/>
          </a:prstGeom>
          <a:noFill/>
        </p:spPr>
        <p:txBody>
          <a:bodyPr wrap="none" rtlCol="0">
            <a:spAutoFit/>
          </a:bodyPr>
          <a:lstStyle/>
          <a:p>
            <a:r>
              <a:rPr lang="es-ES" dirty="0"/>
              <a:t>La mayoría de las personas obtienen su cobertura médica de dos maneras</a:t>
            </a:r>
          </a:p>
        </p:txBody>
      </p:sp>
      <p:sp>
        <p:nvSpPr>
          <p:cNvPr id="4" name="TextBox 3">
            <a:extLst>
              <a:ext uri="{FF2B5EF4-FFF2-40B4-BE49-F238E27FC236}">
                <a16:creationId xmlns:a16="http://schemas.microsoft.com/office/drawing/2014/main" id="{122FBB25-CDF9-49FB-9CD7-DC090412E95A}"/>
              </a:ext>
            </a:extLst>
          </p:cNvPr>
          <p:cNvSpPr txBox="1"/>
          <p:nvPr/>
        </p:nvSpPr>
        <p:spPr>
          <a:xfrm>
            <a:off x="4165478" y="4071377"/>
            <a:ext cx="813043" cy="369332"/>
          </a:xfrm>
          <a:prstGeom prst="rect">
            <a:avLst/>
          </a:prstGeom>
          <a:noFill/>
        </p:spPr>
        <p:txBody>
          <a:bodyPr wrap="none" rtlCol="0">
            <a:spAutoFit/>
          </a:bodyPr>
          <a:lstStyle/>
          <a:p>
            <a:r>
              <a:rPr lang="en-US" b="1">
                <a:solidFill>
                  <a:srgbClr val="131A6D"/>
                </a:solidFill>
              </a:rPr>
              <a:t>- OR -</a:t>
            </a:r>
          </a:p>
        </p:txBody>
      </p:sp>
      <p:sp>
        <p:nvSpPr>
          <p:cNvPr id="8" name="Rectangle 7">
            <a:extLst>
              <a:ext uri="{FF2B5EF4-FFF2-40B4-BE49-F238E27FC236}">
                <a16:creationId xmlns:a16="http://schemas.microsoft.com/office/drawing/2014/main" id="{EE4AC862-4E43-4D5C-929A-8CFA0BC55F00}"/>
              </a:ext>
            </a:extLst>
          </p:cNvPr>
          <p:cNvSpPr/>
          <p:nvPr/>
        </p:nvSpPr>
        <p:spPr>
          <a:xfrm>
            <a:off x="599369" y="2514599"/>
            <a:ext cx="3391975" cy="4016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EFD1333-7072-40B2-90B6-9E89928D9771}"/>
              </a:ext>
            </a:extLst>
          </p:cNvPr>
          <p:cNvSpPr/>
          <p:nvPr/>
        </p:nvSpPr>
        <p:spPr>
          <a:xfrm>
            <a:off x="5185662" y="2514599"/>
            <a:ext cx="3420873" cy="40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Box 10">
            <a:extLst>
              <a:ext uri="{FF2B5EF4-FFF2-40B4-BE49-F238E27FC236}">
                <a16:creationId xmlns:a16="http://schemas.microsoft.com/office/drawing/2014/main" id="{AF4CF10C-B5D7-4C5D-8536-56AC1A087CFF}"/>
              </a:ext>
            </a:extLst>
          </p:cNvPr>
          <p:cNvSpPr txBox="1">
            <a:spLocks noChangeArrowheads="1"/>
          </p:cNvSpPr>
          <p:nvPr/>
        </p:nvSpPr>
        <p:spPr bwMode="auto">
          <a:xfrm>
            <a:off x="5562600" y="3537513"/>
            <a:ext cx="2667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hangingPunct="1">
              <a:spcBef>
                <a:spcPts val="1200"/>
              </a:spcBef>
              <a:buClrTx/>
              <a:buSzTx/>
              <a:buFontTx/>
              <a:buNone/>
            </a:pPr>
            <a:r>
              <a:rPr lang="en-US" altLang="en-US" sz="1800" b="1" dirty="0">
                <a:solidFill>
                  <a:srgbClr val="131A6D"/>
                </a:solidFill>
              </a:rPr>
              <a:t>Part C – Plan de Salud </a:t>
            </a:r>
            <a:br>
              <a:rPr lang="en-US" altLang="en-US" sz="1800" b="1" dirty="0">
                <a:solidFill>
                  <a:srgbClr val="131A6D"/>
                </a:solidFill>
              </a:rPr>
            </a:br>
            <a:r>
              <a:rPr lang="es-ES" altLang="en-US" sz="1600" dirty="0">
                <a:solidFill>
                  <a:srgbClr val="131A6D"/>
                </a:solidFill>
              </a:rPr>
              <a:t>Combina la Parte A, la Parte B y, normalmente, la Parte D</a:t>
            </a:r>
            <a:endParaRPr lang="en-US" altLang="en-US" sz="1800" dirty="0">
              <a:solidFill>
                <a:srgbClr val="131A6D"/>
              </a:solidFill>
            </a:endParaRPr>
          </a:p>
        </p:txBody>
      </p:sp>
      <p:sp>
        <p:nvSpPr>
          <p:cNvPr id="37" name="Arrow: Down 36">
            <a:extLst>
              <a:ext uri="{FF2B5EF4-FFF2-40B4-BE49-F238E27FC236}">
                <a16:creationId xmlns:a16="http://schemas.microsoft.com/office/drawing/2014/main" id="{52548C4D-021F-4395-BB8A-15F2D10254FB}"/>
              </a:ext>
            </a:extLst>
          </p:cNvPr>
          <p:cNvSpPr/>
          <p:nvPr/>
        </p:nvSpPr>
        <p:spPr>
          <a:xfrm>
            <a:off x="6751828" y="4589284"/>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36700AD-77DF-48D2-9F8C-9009D6B6142C}"/>
              </a:ext>
            </a:extLst>
          </p:cNvPr>
          <p:cNvSpPr txBox="1"/>
          <p:nvPr/>
        </p:nvSpPr>
        <p:spPr>
          <a:xfrm>
            <a:off x="5534621" y="5038176"/>
            <a:ext cx="2763520" cy="1107996"/>
          </a:xfrm>
          <a:prstGeom prst="rect">
            <a:avLst/>
          </a:prstGeom>
          <a:noFill/>
        </p:spPr>
        <p:txBody>
          <a:bodyPr wrap="square">
            <a:spAutoFit/>
          </a:bodyPr>
          <a:lstStyle/>
          <a:p>
            <a:r>
              <a:rPr lang="en-US" altLang="en-US" sz="1800" b="1" dirty="0">
                <a:solidFill>
                  <a:srgbClr val="131A6D"/>
                </a:solidFill>
              </a:rPr>
              <a:t>Part D – </a:t>
            </a:r>
            <a:r>
              <a:rPr lang="en-US" altLang="en-US" sz="1800" b="1" dirty="0" err="1">
                <a:solidFill>
                  <a:srgbClr val="131A6D"/>
                </a:solidFill>
              </a:rPr>
              <a:t>Medicamentos</a:t>
            </a:r>
            <a:br>
              <a:rPr lang="en-US" altLang="en-US" sz="1800" b="1" dirty="0">
                <a:solidFill>
                  <a:srgbClr val="131A6D"/>
                </a:solidFill>
              </a:rPr>
            </a:br>
            <a:r>
              <a:rPr lang="es-ES" altLang="en-US" sz="1600" dirty="0">
                <a:solidFill>
                  <a:srgbClr val="131A6D"/>
                </a:solidFill>
              </a:rPr>
              <a:t>Puede ser agregado a algunos planes, si no está ya incluido.</a:t>
            </a:r>
            <a:endParaRPr lang="en-US" dirty="0"/>
          </a:p>
        </p:txBody>
      </p:sp>
      <p:sp>
        <p:nvSpPr>
          <p:cNvPr id="6" name="TextBox 5">
            <a:extLst>
              <a:ext uri="{FF2B5EF4-FFF2-40B4-BE49-F238E27FC236}">
                <a16:creationId xmlns:a16="http://schemas.microsoft.com/office/drawing/2014/main" id="{861EDF22-21A6-4FB3-AEB9-1FE511670EC5}"/>
              </a:ext>
            </a:extLst>
          </p:cNvPr>
          <p:cNvSpPr txBox="1"/>
          <p:nvPr/>
        </p:nvSpPr>
        <p:spPr>
          <a:xfrm>
            <a:off x="5205944" y="2634989"/>
            <a:ext cx="3420874" cy="461665"/>
          </a:xfrm>
          <a:prstGeom prst="rect">
            <a:avLst/>
          </a:prstGeom>
          <a:noFill/>
        </p:spPr>
        <p:txBody>
          <a:bodyPr wrap="square" rtlCol="0">
            <a:spAutoFit/>
          </a:bodyPr>
          <a:lstStyle/>
          <a:p>
            <a:pPr algn="ctr"/>
            <a:r>
              <a:rPr lang="en-US" altLang="en-US" sz="2400" b="1">
                <a:solidFill>
                  <a:srgbClr val="131A6D"/>
                </a:solidFill>
              </a:rPr>
              <a:t>Medicare Advantage</a:t>
            </a:r>
          </a:p>
        </p:txBody>
      </p:sp>
      <p:sp>
        <p:nvSpPr>
          <p:cNvPr id="24" name="Text Box 10">
            <a:extLst>
              <a:ext uri="{FF2B5EF4-FFF2-40B4-BE49-F238E27FC236}">
                <a16:creationId xmlns:a16="http://schemas.microsoft.com/office/drawing/2014/main" id="{4D9ABBB5-2449-49DB-99C5-23460679C6EA}"/>
              </a:ext>
            </a:extLst>
          </p:cNvPr>
          <p:cNvSpPr txBox="1">
            <a:spLocks noChangeArrowheads="1"/>
          </p:cNvSpPr>
          <p:nvPr/>
        </p:nvSpPr>
        <p:spPr bwMode="auto">
          <a:xfrm>
            <a:off x="961491" y="3609711"/>
            <a:ext cx="2667000" cy="59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ts val="1400"/>
              </a:lnSpc>
              <a:spcBef>
                <a:spcPct val="50000"/>
              </a:spcBef>
              <a:buClrTx/>
              <a:buSzTx/>
              <a:buFontTx/>
              <a:buNone/>
            </a:pPr>
            <a:r>
              <a:rPr lang="en-US" altLang="en-US" sz="1800" b="1" dirty="0">
                <a:solidFill>
                  <a:srgbClr val="131A6D"/>
                </a:solidFill>
              </a:rPr>
              <a:t>Parte A – Hospital</a:t>
            </a:r>
          </a:p>
          <a:p>
            <a:pPr algn="ctr" eaLnBrk="1" hangingPunct="1">
              <a:lnSpc>
                <a:spcPts val="1400"/>
              </a:lnSpc>
              <a:spcBef>
                <a:spcPct val="50000"/>
              </a:spcBef>
              <a:buClrTx/>
              <a:buSzTx/>
              <a:buFontTx/>
              <a:buNone/>
            </a:pPr>
            <a:r>
              <a:rPr lang="en-US" altLang="en-US" sz="1800" b="1" dirty="0">
                <a:solidFill>
                  <a:srgbClr val="131A6D"/>
                </a:solidFill>
              </a:rPr>
              <a:t>Parte B – Medico</a:t>
            </a:r>
            <a:endParaRPr lang="en-US" altLang="en-US" sz="2000" b="1" dirty="0">
              <a:solidFill>
                <a:srgbClr val="131A6D"/>
              </a:solidFill>
            </a:endParaRPr>
          </a:p>
        </p:txBody>
      </p:sp>
      <p:sp>
        <p:nvSpPr>
          <p:cNvPr id="28" name="TextBox 27">
            <a:extLst>
              <a:ext uri="{FF2B5EF4-FFF2-40B4-BE49-F238E27FC236}">
                <a16:creationId xmlns:a16="http://schemas.microsoft.com/office/drawing/2014/main" id="{D7E3D2B1-AFFD-49FB-806B-60D7AFD749AB}"/>
              </a:ext>
            </a:extLst>
          </p:cNvPr>
          <p:cNvSpPr txBox="1"/>
          <p:nvPr/>
        </p:nvSpPr>
        <p:spPr>
          <a:xfrm>
            <a:off x="999591" y="4707803"/>
            <a:ext cx="2590800" cy="646331"/>
          </a:xfrm>
          <a:prstGeom prst="rect">
            <a:avLst/>
          </a:prstGeom>
          <a:noFill/>
        </p:spPr>
        <p:txBody>
          <a:bodyPr wrap="square">
            <a:spAutoFit/>
          </a:bodyPr>
          <a:lstStyle/>
          <a:p>
            <a:pPr algn="ctr"/>
            <a:r>
              <a:rPr lang="en-US" altLang="en-US" sz="1800" b="1" dirty="0">
                <a:solidFill>
                  <a:srgbClr val="131A6D"/>
                </a:solidFill>
              </a:rPr>
              <a:t>Cobertura </a:t>
            </a:r>
            <a:r>
              <a:rPr lang="en-US" altLang="en-US" sz="1800" b="1" dirty="0" err="1">
                <a:solidFill>
                  <a:srgbClr val="131A6D"/>
                </a:solidFill>
              </a:rPr>
              <a:t>Suplementaria</a:t>
            </a:r>
            <a:endParaRPr lang="en-US" dirty="0"/>
          </a:p>
        </p:txBody>
      </p:sp>
      <p:sp>
        <p:nvSpPr>
          <p:cNvPr id="30" name="TextBox 29">
            <a:extLst>
              <a:ext uri="{FF2B5EF4-FFF2-40B4-BE49-F238E27FC236}">
                <a16:creationId xmlns:a16="http://schemas.microsoft.com/office/drawing/2014/main" id="{55B5C832-72A6-4060-A2E6-DD81132B6FD4}"/>
              </a:ext>
            </a:extLst>
          </p:cNvPr>
          <p:cNvSpPr txBox="1"/>
          <p:nvPr/>
        </p:nvSpPr>
        <p:spPr>
          <a:xfrm>
            <a:off x="861745" y="5904754"/>
            <a:ext cx="2866491" cy="369332"/>
          </a:xfrm>
          <a:prstGeom prst="rect">
            <a:avLst/>
          </a:prstGeom>
          <a:noFill/>
        </p:spPr>
        <p:txBody>
          <a:bodyPr wrap="square">
            <a:spAutoFit/>
          </a:bodyPr>
          <a:lstStyle/>
          <a:p>
            <a:pPr algn="ctr"/>
            <a:r>
              <a:rPr lang="en-US" altLang="en-US" sz="1800" b="1" dirty="0">
                <a:solidFill>
                  <a:srgbClr val="131A6D"/>
                </a:solidFill>
              </a:rPr>
              <a:t>Parte D – </a:t>
            </a:r>
            <a:r>
              <a:rPr lang="en-US" altLang="en-US" sz="1800" b="1" dirty="0" err="1">
                <a:solidFill>
                  <a:srgbClr val="131A6D"/>
                </a:solidFill>
              </a:rPr>
              <a:t>Medicamentos</a:t>
            </a:r>
            <a:endParaRPr lang="en-US" dirty="0"/>
          </a:p>
        </p:txBody>
      </p:sp>
      <p:sp>
        <p:nvSpPr>
          <p:cNvPr id="32" name="Arrow: Down 31">
            <a:extLst>
              <a:ext uri="{FF2B5EF4-FFF2-40B4-BE49-F238E27FC236}">
                <a16:creationId xmlns:a16="http://schemas.microsoft.com/office/drawing/2014/main" id="{813BFDDA-4B4E-4973-9A02-853E7C225B96}"/>
              </a:ext>
            </a:extLst>
          </p:cNvPr>
          <p:cNvSpPr/>
          <p:nvPr/>
        </p:nvSpPr>
        <p:spPr>
          <a:xfrm>
            <a:off x="2155531" y="439612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C92C5FAD-0F8D-4FC5-AF24-CD528B1B9072}"/>
              </a:ext>
            </a:extLst>
          </p:cNvPr>
          <p:cNvSpPr/>
          <p:nvPr/>
        </p:nvSpPr>
        <p:spPr>
          <a:xfrm>
            <a:off x="2150719" y="5434159"/>
            <a:ext cx="288545" cy="319829"/>
          </a:xfrm>
          <a:prstGeom prst="downArrow">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C22409B-30E2-4FDF-99BD-73AC4889C96B}"/>
              </a:ext>
            </a:extLst>
          </p:cNvPr>
          <p:cNvSpPr txBox="1"/>
          <p:nvPr/>
        </p:nvSpPr>
        <p:spPr>
          <a:xfrm>
            <a:off x="16503" y="2681410"/>
            <a:ext cx="4572000" cy="461665"/>
          </a:xfrm>
          <a:prstGeom prst="rect">
            <a:avLst/>
          </a:prstGeom>
          <a:noFill/>
        </p:spPr>
        <p:txBody>
          <a:bodyPr wrap="square">
            <a:spAutoFit/>
          </a:bodyPr>
          <a:lstStyle/>
          <a:p>
            <a:pPr algn="ctr" eaLnBrk="1" hangingPunct="1">
              <a:spcBef>
                <a:spcPct val="50000"/>
              </a:spcBef>
              <a:buClrTx/>
              <a:buSzTx/>
              <a:buNone/>
            </a:pPr>
            <a:r>
              <a:rPr lang="en-US" altLang="en-US" sz="2400" b="1" dirty="0">
                <a:solidFill>
                  <a:srgbClr val="131A6D"/>
                </a:solidFill>
              </a:rPr>
              <a:t>Medicare Original</a:t>
            </a:r>
          </a:p>
        </p:txBody>
      </p:sp>
      <p:grpSp>
        <p:nvGrpSpPr>
          <p:cNvPr id="27" name="Group 26">
            <a:extLst>
              <a:ext uri="{FF2B5EF4-FFF2-40B4-BE49-F238E27FC236}">
                <a16:creationId xmlns:a16="http://schemas.microsoft.com/office/drawing/2014/main" id="{8FA3F5F8-F228-487E-982D-9EB9A844C2A7}"/>
              </a:ext>
            </a:extLst>
          </p:cNvPr>
          <p:cNvGrpSpPr/>
          <p:nvPr/>
        </p:nvGrpSpPr>
        <p:grpSpPr>
          <a:xfrm>
            <a:off x="0" y="145906"/>
            <a:ext cx="9143999" cy="390703"/>
            <a:chOff x="0" y="145906"/>
            <a:chExt cx="9143999" cy="390703"/>
          </a:xfrm>
        </p:grpSpPr>
        <p:sp>
          <p:nvSpPr>
            <p:cNvPr id="29" name="Flowchart: Process 28">
              <a:extLst>
                <a:ext uri="{FF2B5EF4-FFF2-40B4-BE49-F238E27FC236}">
                  <a16:creationId xmlns:a16="http://schemas.microsoft.com/office/drawing/2014/main" id="{871B70E7-04D3-4BA5-A709-5F46BC798203}"/>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54CAEE0-2999-4E21-BC6C-8CD940EA80CC}"/>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Medicare Basics</a:t>
              </a:r>
            </a:p>
          </p:txBody>
        </p:sp>
        <p:sp>
          <p:nvSpPr>
            <p:cNvPr id="36" name="Flowchart: Process 35">
              <a:extLst>
                <a:ext uri="{FF2B5EF4-FFF2-40B4-BE49-F238E27FC236}">
                  <a16:creationId xmlns:a16="http://schemas.microsoft.com/office/drawing/2014/main" id="{2227063F-6CB7-4EE0-A5FB-4ED01D0DCF75}"/>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081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D02004-5CB6-4D4F-99F4-DB99D400D396}"/>
              </a:ext>
            </a:extLst>
          </p:cNvPr>
          <p:cNvSpPr txBox="1"/>
          <p:nvPr/>
        </p:nvSpPr>
        <p:spPr>
          <a:xfrm>
            <a:off x="1981200" y="998620"/>
            <a:ext cx="5181600" cy="929485"/>
          </a:xfrm>
          <a:prstGeom prst="rect">
            <a:avLst/>
          </a:prstGeom>
          <a:noFill/>
          <a:effectLst/>
        </p:spPr>
        <p:txBody>
          <a:bodyPr wrap="square">
            <a:spAutoFit/>
          </a:bodyPr>
          <a:lstStyle/>
          <a:p>
            <a:pPr marL="0" marR="0" lvl="0" indent="0" algn="ctr" defTabSz="914400" rtl="0" eaLnBrk="1" fontAlgn="auto" latinLnBrk="0" hangingPunct="1">
              <a:lnSpc>
                <a:spcPct val="85000"/>
              </a:lnSpc>
              <a:spcBef>
                <a:spcPts val="700"/>
              </a:spcBef>
              <a:spcAft>
                <a:spcPts val="0"/>
              </a:spcAft>
              <a:buClrTx/>
              <a:buSzTx/>
              <a:buFontTx/>
              <a:buNone/>
              <a:tabLst/>
              <a:defRPr/>
            </a:pPr>
            <a:r>
              <a:rPr kumimoji="0" lang="es-ES" sz="3200" b="1" i="0" u="none" strike="noStrike" kern="1200" cap="none" spc="0" normalizeH="0" baseline="0" noProof="0" dirty="0">
                <a:ln>
                  <a:noFill/>
                </a:ln>
                <a:solidFill>
                  <a:srgbClr val="12347B"/>
                </a:solidFill>
                <a:effectLst/>
                <a:uLnTx/>
                <a:uFillTx/>
                <a:latin typeface="Myriad Pro"/>
                <a:ea typeface="+mn-ea"/>
                <a:cs typeface="+mn-cs"/>
              </a:rPr>
              <a:t>¿Quién Califica Para la Parte A y la Parte B?</a:t>
            </a:r>
            <a:endParaRPr kumimoji="0" lang="en-US" sz="3200" b="1" i="0" u="none" strike="noStrike" kern="1200" cap="none" spc="0" normalizeH="0" baseline="0" noProof="0" dirty="0">
              <a:ln>
                <a:noFill/>
              </a:ln>
              <a:solidFill>
                <a:srgbClr val="12347B"/>
              </a:solidFill>
              <a:effectLst/>
              <a:uLnTx/>
              <a:uFillTx/>
              <a:latin typeface="Myriad Pro"/>
              <a:ea typeface="+mn-ea"/>
              <a:cs typeface="+mn-cs"/>
            </a:endParaRPr>
          </a:p>
        </p:txBody>
      </p:sp>
      <p:pic>
        <p:nvPicPr>
          <p:cNvPr id="3" name="Picture 2" descr="A picture containing person, wall, person, indoor&#10;&#10;Description automatically generated">
            <a:extLst>
              <a:ext uri="{FF2B5EF4-FFF2-40B4-BE49-F238E27FC236}">
                <a16:creationId xmlns:a16="http://schemas.microsoft.com/office/drawing/2014/main" id="{6E13B42D-B2E9-4282-9E55-9CAF95C32DBA}"/>
              </a:ext>
            </a:extLst>
          </p:cNvPr>
          <p:cNvPicPr>
            <a:picLocks noChangeAspect="1"/>
          </p:cNvPicPr>
          <p:nvPr/>
        </p:nvPicPr>
        <p:blipFill rotWithShape="1">
          <a:blip r:embed="rId3">
            <a:extLst>
              <a:ext uri="{28A0092B-C50C-407E-A947-70E740481C1C}">
                <a14:useLocalDpi xmlns:a14="http://schemas.microsoft.com/office/drawing/2010/main" val="0"/>
              </a:ext>
            </a:extLst>
          </a:blip>
          <a:srcRect l="34634" r="26590" b="12245"/>
          <a:stretch/>
        </p:blipFill>
        <p:spPr>
          <a:xfrm>
            <a:off x="6248400" y="2108198"/>
            <a:ext cx="2895600" cy="4368801"/>
          </a:xfrm>
          <a:prstGeom prst="rect">
            <a:avLst/>
          </a:prstGeom>
        </p:spPr>
      </p:pic>
      <p:sp>
        <p:nvSpPr>
          <p:cNvPr id="4" name="Rectangle 3">
            <a:extLst>
              <a:ext uri="{FF2B5EF4-FFF2-40B4-BE49-F238E27FC236}">
                <a16:creationId xmlns:a16="http://schemas.microsoft.com/office/drawing/2014/main" id="{57F67369-B1D2-4890-A842-FCF09A282AE2}"/>
              </a:ext>
            </a:extLst>
          </p:cNvPr>
          <p:cNvSpPr/>
          <p:nvPr/>
        </p:nvSpPr>
        <p:spPr>
          <a:xfrm>
            <a:off x="0" y="2108198"/>
            <a:ext cx="6248400" cy="4368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0989D5-A71D-46BC-99F0-C21ECDCE46C1}"/>
              </a:ext>
            </a:extLst>
          </p:cNvPr>
          <p:cNvSpPr txBox="1"/>
          <p:nvPr/>
        </p:nvSpPr>
        <p:spPr>
          <a:xfrm>
            <a:off x="854427" y="2743200"/>
            <a:ext cx="5181601" cy="690156"/>
          </a:xfrm>
          <a:prstGeom prst="rect">
            <a:avLst/>
          </a:prstGeom>
          <a:noFill/>
          <a:effectLst/>
        </p:spPr>
        <p:txBody>
          <a:bodyPr wrap="square" lIns="45720" rIns="45720" rtlCol="0" anchor="ctr">
            <a:noAutofit/>
          </a:bodyPr>
          <a:lstStyle/>
          <a:p>
            <a:pPr marL="342900" marR="0" lvl="0" indent="-342900" defTabSz="914400" rtl="0" eaLnBrk="1" fontAlgn="auto" latinLnBrk="0" hangingPunct="1">
              <a:spcBef>
                <a:spcPts val="0"/>
              </a:spcBef>
              <a:spcAft>
                <a:spcPts val="120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rgbClr val="131A6D"/>
                </a:solidFill>
                <a:effectLst/>
                <a:uLnTx/>
                <a:uFillTx/>
                <a:cs typeface="Arial" panose="020B0604020202020204" pitchFamily="34" charset="0"/>
              </a:rPr>
              <a:t>Persona mayor de 65 años que cumple los requisitos</a:t>
            </a:r>
            <a:endParaRPr kumimoji="0" lang="en-US" sz="2000" i="0" u="none" strike="noStrike" kern="1200" cap="none" spc="0" normalizeH="0" baseline="0" noProof="0" dirty="0">
              <a:ln>
                <a:noFill/>
              </a:ln>
              <a:solidFill>
                <a:srgbClr val="131A6D"/>
              </a:solidFill>
              <a:effectLst/>
              <a:uLnTx/>
              <a:uFillTx/>
              <a:cs typeface="Arial" panose="020B0604020202020204" pitchFamily="34" charset="0"/>
            </a:endParaRPr>
          </a:p>
        </p:txBody>
      </p:sp>
      <p:sp>
        <p:nvSpPr>
          <p:cNvPr id="2" name="TextBox 1">
            <a:extLst>
              <a:ext uri="{FF2B5EF4-FFF2-40B4-BE49-F238E27FC236}">
                <a16:creationId xmlns:a16="http://schemas.microsoft.com/office/drawing/2014/main" id="{7CD15326-9A9C-418C-A7A9-88B04B5726A1}"/>
              </a:ext>
            </a:extLst>
          </p:cNvPr>
          <p:cNvSpPr txBox="1"/>
          <p:nvPr/>
        </p:nvSpPr>
        <p:spPr>
          <a:xfrm>
            <a:off x="818332" y="3500625"/>
            <a:ext cx="4800600" cy="1323439"/>
          </a:xfrm>
          <a:prstGeom prst="rect">
            <a:avLst/>
          </a:prstGeom>
          <a:noFill/>
        </p:spPr>
        <p:txBody>
          <a:bodyPr wrap="square" rtlCol="0">
            <a:spAutoFit/>
          </a:bodyPr>
          <a:lstStyle/>
          <a:p>
            <a:pPr marL="342900" indent="-342900" eaLnBrk="1" fontAlgn="auto" hangingPunct="1">
              <a:spcBef>
                <a:spcPts val="0"/>
              </a:spcBef>
              <a:spcAft>
                <a:spcPts val="1200"/>
              </a:spcAft>
              <a:buFont typeface="Arial" panose="020B0604020202020204" pitchFamily="34" charset="0"/>
              <a:buChar char="•"/>
              <a:defRPr/>
            </a:pPr>
            <a:r>
              <a:rPr lang="es-ES" sz="2000" dirty="0">
                <a:solidFill>
                  <a:srgbClr val="131A6D"/>
                </a:solidFill>
                <a:cs typeface="Arial" panose="020B0604020202020204" pitchFamily="34" charset="0"/>
              </a:rPr>
              <a:t>Menores de 65 años y discapacitados - Deben recibir beneficios del Seguro Social durante 2 años para calificar para Medicare</a:t>
            </a:r>
          </a:p>
        </p:txBody>
      </p:sp>
      <p:sp>
        <p:nvSpPr>
          <p:cNvPr id="6" name="TextBox 5">
            <a:extLst>
              <a:ext uri="{FF2B5EF4-FFF2-40B4-BE49-F238E27FC236}">
                <a16:creationId xmlns:a16="http://schemas.microsoft.com/office/drawing/2014/main" id="{A3BDDABE-9FC0-4CBA-BE22-ECF984E4DD7E}"/>
              </a:ext>
            </a:extLst>
          </p:cNvPr>
          <p:cNvSpPr txBox="1"/>
          <p:nvPr/>
        </p:nvSpPr>
        <p:spPr>
          <a:xfrm>
            <a:off x="818332" y="4775071"/>
            <a:ext cx="4302308" cy="1477328"/>
          </a:xfrm>
          <a:prstGeom prst="rect">
            <a:avLst/>
          </a:prstGeom>
          <a:noFill/>
        </p:spPr>
        <p:txBody>
          <a:bodyPr wrap="square" rtlCol="0">
            <a:spAutoFit/>
          </a:bodyPr>
          <a:lstStyle/>
          <a:p>
            <a:pPr marL="342900" marR="0" lvl="0" indent="-342900" defTabSz="914400" eaLnBrk="1" fontAlgn="auto" latinLnBrk="0" hangingPunct="1">
              <a:spcBef>
                <a:spcPts val="0"/>
              </a:spcBef>
              <a:spcAft>
                <a:spcPts val="1200"/>
              </a:spcAft>
              <a:buClrTx/>
              <a:buSzTx/>
              <a:buFont typeface="Arial" panose="020B0604020202020204" pitchFamily="34" charset="0"/>
              <a:buChar char="•"/>
              <a:tabLst/>
              <a:defRPr/>
            </a:pPr>
            <a:r>
              <a:rPr lang="es-ES" sz="2000" dirty="0">
                <a:solidFill>
                  <a:srgbClr val="131A6D"/>
                </a:solidFill>
                <a:cs typeface="Arial" panose="020B0604020202020204" pitchFamily="34" charset="0"/>
              </a:rPr>
              <a:t>Enfermedad Renal en Etapa Final (ESRD)</a:t>
            </a:r>
          </a:p>
          <a:p>
            <a:pPr marL="285750" marR="0" lvl="0" indent="-285750" defTabSz="914400" rtl="0" eaLnBrk="1" fontAlgn="auto" latinLnBrk="0" hangingPunct="1">
              <a:spcBef>
                <a:spcPts val="0"/>
              </a:spcBef>
              <a:spcAft>
                <a:spcPts val="1200"/>
              </a:spcAft>
              <a:buClrTx/>
              <a:buSzTx/>
              <a:buFont typeface="Arial" panose="020B0604020202020204" pitchFamily="34" charset="0"/>
              <a:buChar char="•"/>
              <a:tabLst/>
              <a:defRPr/>
            </a:pPr>
            <a:r>
              <a:rPr kumimoji="0" lang="es-ES" sz="2000" i="0" u="none" strike="noStrike" kern="1200" cap="none" spc="0" normalizeH="0" baseline="0" noProof="0" dirty="0">
                <a:ln>
                  <a:noFill/>
                </a:ln>
                <a:solidFill>
                  <a:srgbClr val="131A6D"/>
                </a:solidFill>
                <a:effectLst/>
                <a:uLnTx/>
                <a:uFillTx/>
                <a:cs typeface="Arial" panose="020B0604020202020204" pitchFamily="34" charset="0"/>
              </a:rPr>
              <a:t> </a:t>
            </a:r>
            <a:r>
              <a:rPr kumimoji="0" lang="en-US" sz="2000" i="0" u="none" strike="noStrike" kern="1200" cap="none" spc="0" normalizeH="0" baseline="0" noProof="0" dirty="0" err="1">
                <a:ln>
                  <a:noFill/>
                </a:ln>
                <a:solidFill>
                  <a:srgbClr val="131A6D"/>
                </a:solidFill>
                <a:effectLst/>
                <a:uLnTx/>
                <a:uFillTx/>
                <a:cs typeface="Arial" panose="020B0604020202020204" pitchFamily="34" charset="0"/>
              </a:rPr>
              <a:t>Esclerosis</a:t>
            </a:r>
            <a:r>
              <a:rPr kumimoji="0" lang="en-US" sz="2000" i="0" u="none" strike="noStrike" kern="1200" cap="none" spc="0" normalizeH="0" baseline="0" noProof="0" dirty="0">
                <a:ln>
                  <a:noFill/>
                </a:ln>
                <a:solidFill>
                  <a:srgbClr val="131A6D"/>
                </a:solidFill>
                <a:effectLst/>
                <a:uLnTx/>
                <a:uFillTx/>
                <a:cs typeface="Arial" panose="020B0604020202020204" pitchFamily="34" charset="0"/>
              </a:rPr>
              <a:t> Lateral </a:t>
            </a:r>
            <a:r>
              <a:rPr kumimoji="0" lang="en-US" sz="2000" i="0" u="none" strike="noStrike" kern="1200" cap="none" spc="0" normalizeH="0" baseline="0" noProof="0" dirty="0" err="1">
                <a:ln>
                  <a:noFill/>
                </a:ln>
                <a:solidFill>
                  <a:srgbClr val="131A6D"/>
                </a:solidFill>
                <a:effectLst/>
                <a:uLnTx/>
                <a:uFillTx/>
                <a:cs typeface="Arial" panose="020B0604020202020204" pitchFamily="34" charset="0"/>
              </a:rPr>
              <a:t>Amiotr</a:t>
            </a:r>
            <a:r>
              <a:rPr lang="en-US" sz="2000" dirty="0"/>
              <a:t>ó</a:t>
            </a:r>
            <a:r>
              <a:rPr kumimoji="0" lang="en-US" sz="2000" i="0" u="none" strike="noStrike" kern="1200" cap="none" spc="0" normalizeH="0" baseline="0" noProof="0" dirty="0" err="1">
                <a:ln>
                  <a:noFill/>
                </a:ln>
                <a:solidFill>
                  <a:srgbClr val="131A6D"/>
                </a:solidFill>
                <a:effectLst/>
                <a:uLnTx/>
                <a:uFillTx/>
                <a:cs typeface="Arial" panose="020B0604020202020204" pitchFamily="34" charset="0"/>
              </a:rPr>
              <a:t>fica</a:t>
            </a:r>
            <a:r>
              <a:rPr lang="en-US" sz="2000" dirty="0">
                <a:solidFill>
                  <a:srgbClr val="131A6D"/>
                </a:solidFill>
                <a:cs typeface="Arial" panose="020B0604020202020204" pitchFamily="34" charset="0"/>
              </a:rPr>
              <a:t>   </a:t>
            </a:r>
            <a:r>
              <a:rPr kumimoji="0" lang="en-US" sz="2000" i="0" u="none" strike="noStrike" kern="1200" cap="none" spc="0" normalizeH="0" baseline="0" noProof="0" dirty="0">
                <a:ln>
                  <a:noFill/>
                </a:ln>
                <a:solidFill>
                  <a:srgbClr val="131A6D"/>
                </a:solidFill>
                <a:effectLst/>
                <a:uLnTx/>
                <a:uFillTx/>
                <a:cs typeface="Arial" panose="020B0604020202020204" pitchFamily="34" charset="0"/>
              </a:rPr>
              <a:t>(</a:t>
            </a:r>
            <a:r>
              <a:rPr lang="en-US" sz="2000" dirty="0">
                <a:solidFill>
                  <a:srgbClr val="131A6D"/>
                </a:solidFill>
                <a:cs typeface="Arial" panose="020B0604020202020204" pitchFamily="34" charset="0"/>
              </a:rPr>
              <a:t>ALS</a:t>
            </a:r>
            <a:r>
              <a:rPr kumimoji="0" lang="en-US" sz="2000" i="0" u="none" strike="noStrike" kern="1200" cap="none" spc="0" normalizeH="0" baseline="0" noProof="0" dirty="0">
                <a:ln>
                  <a:noFill/>
                </a:ln>
                <a:solidFill>
                  <a:srgbClr val="131A6D"/>
                </a:solidFill>
                <a:effectLst/>
                <a:uLnTx/>
                <a:uFillTx/>
                <a:cs typeface="Arial" panose="020B0604020202020204" pitchFamily="34" charset="0"/>
              </a:rPr>
              <a:t>)</a:t>
            </a:r>
          </a:p>
        </p:txBody>
      </p:sp>
      <p:grpSp>
        <p:nvGrpSpPr>
          <p:cNvPr id="12" name="Group 11">
            <a:extLst>
              <a:ext uri="{FF2B5EF4-FFF2-40B4-BE49-F238E27FC236}">
                <a16:creationId xmlns:a16="http://schemas.microsoft.com/office/drawing/2014/main" id="{353582E7-47CE-4023-B278-DEFB8E1F1252}"/>
              </a:ext>
            </a:extLst>
          </p:cNvPr>
          <p:cNvGrpSpPr/>
          <p:nvPr/>
        </p:nvGrpSpPr>
        <p:grpSpPr>
          <a:xfrm>
            <a:off x="0" y="145906"/>
            <a:ext cx="9143999" cy="390703"/>
            <a:chOff x="0" y="145906"/>
            <a:chExt cx="9143999" cy="390703"/>
          </a:xfrm>
        </p:grpSpPr>
        <p:sp>
          <p:nvSpPr>
            <p:cNvPr id="13" name="Flowchart: Process 12">
              <a:extLst>
                <a:ext uri="{FF2B5EF4-FFF2-40B4-BE49-F238E27FC236}">
                  <a16:creationId xmlns:a16="http://schemas.microsoft.com/office/drawing/2014/main" id="{DC27DD64-4D3C-4301-91DF-1D8A32CE74CE}"/>
                </a:ext>
              </a:extLst>
            </p:cNvPr>
            <p:cNvSpPr/>
            <p:nvPr/>
          </p:nvSpPr>
          <p:spPr>
            <a:xfrm>
              <a:off x="0" y="145906"/>
              <a:ext cx="2021717" cy="390703"/>
            </a:xfrm>
            <a:prstGeom prst="flowChartProcess">
              <a:avLst/>
            </a:prstGeom>
            <a:solidFill>
              <a:srgbClr val="048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15C2E5DA-6DAC-437B-A844-EDE367058AFD}"/>
                </a:ext>
              </a:extLst>
            </p:cNvPr>
            <p:cNvSpPr txBox="1"/>
            <p:nvPr/>
          </p:nvSpPr>
          <p:spPr>
            <a:xfrm>
              <a:off x="289078" y="185234"/>
              <a:ext cx="1640206" cy="338554"/>
            </a:xfrm>
            <a:prstGeom prst="rect">
              <a:avLst/>
            </a:prstGeom>
            <a:noFill/>
            <a:ln>
              <a:noFill/>
            </a:ln>
          </p:spPr>
          <p:txBody>
            <a:bodyPr wrap="square" rtlCol="0">
              <a:spAutoFit/>
            </a:bodyPr>
            <a:lstStyle/>
            <a:p>
              <a:r>
                <a:rPr lang="en-US" sz="1600" b="1" dirty="0">
                  <a:solidFill>
                    <a:schemeClr val="bg1"/>
                  </a:solidFill>
                  <a:latin typeface="+mn-lt"/>
                </a:rPr>
                <a:t>Who Qualifies</a:t>
              </a:r>
            </a:p>
          </p:txBody>
        </p:sp>
        <p:sp>
          <p:nvSpPr>
            <p:cNvPr id="15" name="Flowchart: Process 14">
              <a:extLst>
                <a:ext uri="{FF2B5EF4-FFF2-40B4-BE49-F238E27FC236}">
                  <a16:creationId xmlns:a16="http://schemas.microsoft.com/office/drawing/2014/main" id="{C340A25B-5171-4A17-B56C-81C8B56483C7}"/>
                </a:ext>
              </a:extLst>
            </p:cNvPr>
            <p:cNvSpPr/>
            <p:nvPr/>
          </p:nvSpPr>
          <p:spPr>
            <a:xfrm>
              <a:off x="2021716" y="263164"/>
              <a:ext cx="7122283" cy="160699"/>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858455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9352</TotalTime>
  <Words>8544</Words>
  <Application>Microsoft Office PowerPoint</Application>
  <PresentationFormat>On-screen Show (4:3)</PresentationFormat>
  <Paragraphs>665</Paragraphs>
  <Slides>54</Slides>
  <Notes>51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-apple-system</vt:lpstr>
      <vt:lpstr>Arial</vt:lpstr>
      <vt:lpstr>Arial Narrow</vt:lpstr>
      <vt:lpstr>Calibri</vt:lpstr>
      <vt:lpstr>Calibri Light</vt:lpstr>
      <vt:lpstr>Myriad Pro</vt:lpstr>
      <vt:lpstr>Roboto</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Al Boenker Insurance Agency,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wbronson@empowerbrokerage.com</dc:creator>
  <cp:lastModifiedBy>Griffin Miller</cp:lastModifiedBy>
  <cp:revision>1125</cp:revision>
  <cp:lastPrinted>2016-01-08T21:16:30Z</cp:lastPrinted>
  <dcterms:created xsi:type="dcterms:W3CDTF">2012-05-10T20:47:04Z</dcterms:created>
  <dcterms:modified xsi:type="dcterms:W3CDTF">2024-11-14T17:41:29Z</dcterms:modified>
</cp:coreProperties>
</file>