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0287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32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991D"/>
    <a:srgbClr val="D51F30"/>
    <a:srgbClr val="525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0446" autoAdjust="0"/>
  </p:normalViewPr>
  <p:slideViewPr>
    <p:cSldViewPr snapToGrid="0">
      <p:cViewPr varScale="1">
        <p:scale>
          <a:sx n="65" d="100"/>
          <a:sy n="65" d="100"/>
        </p:scale>
        <p:origin x="2382" y="90"/>
      </p:cViewPr>
      <p:guideLst>
        <p:guide orient="horz" pos="3240"/>
        <p:guide pos="32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19F17B-1098-4E74-BC9D-BC894750A70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56C4C3-D47C-4B70-90B9-C50A0B302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217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Does choosing the right Medicare plan for you seem to be a confusing puzzle? We can help!</a:t>
            </a:r>
          </a:p>
          <a:p>
            <a:endParaRPr lang="en-US" dirty="0"/>
          </a:p>
          <a:p>
            <a:r>
              <a:rPr lang="en-US" dirty="0"/>
              <a:t>Our experts can help you compare plans and understand your options. </a:t>
            </a:r>
          </a:p>
          <a:p>
            <a:endParaRPr lang="en-US" dirty="0"/>
          </a:p>
          <a:p>
            <a:r>
              <a:rPr lang="en-US" dirty="0"/>
              <a:t>Fill out the form below to connect with a licensed agent to learn more!</a:t>
            </a:r>
          </a:p>
          <a:p>
            <a:r>
              <a:rPr lang="en-US" dirty="0"/>
              <a:t>Our services come at no cost and no obligation.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6C4C3-D47C-4B70-90B9-C50A0B3028D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529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Did you know that Medicare plans change every year? </a:t>
            </a:r>
          </a:p>
          <a:p>
            <a:endParaRPr lang="en-US" dirty="0"/>
          </a:p>
          <a:p>
            <a:r>
              <a:rPr lang="en-US" dirty="0"/>
              <a:t>Review your coverage to ensure you are still on a plan that meets your needs. </a:t>
            </a:r>
          </a:p>
          <a:p>
            <a:endParaRPr lang="en-US" dirty="0"/>
          </a:p>
          <a:p>
            <a:r>
              <a:rPr lang="en-US" dirty="0"/>
              <a:t>Fill out the form below to schedule a free, no-obligation Medicare coverage review with a licensed agent.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6C4C3-D47C-4B70-90B9-C50A0B3028D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95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Medicare doesn’t have to be confusing. We’ll help you simplify it.</a:t>
            </a:r>
          </a:p>
          <a:p>
            <a:endParaRPr lang="en-US" dirty="0"/>
          </a:p>
          <a:p>
            <a:r>
              <a:rPr lang="en-US" dirty="0"/>
              <a:t>Get help understanding your options and comparing plans.</a:t>
            </a:r>
          </a:p>
          <a:p>
            <a:endParaRPr lang="en-US" dirty="0"/>
          </a:p>
          <a:p>
            <a:r>
              <a:rPr lang="en-US" dirty="0"/>
              <a:t>Connect with a licensed expert by filling out the form below.</a:t>
            </a:r>
          </a:p>
          <a:p>
            <a:r>
              <a:rPr lang="en-US" dirty="0"/>
              <a:t>Our services come with no obligation and no cost to you.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6C4C3-D47C-4B70-90B9-C50A0B3028D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90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Sorting through your Medicare options can be confusing.</a:t>
            </a:r>
          </a:p>
          <a:p>
            <a:endParaRPr lang="en-US" dirty="0"/>
          </a:p>
          <a:p>
            <a:r>
              <a:rPr lang="en-US" dirty="0"/>
              <a:t>Our licensed agents can help you find a plan best tailored to your needs!</a:t>
            </a:r>
          </a:p>
          <a:p>
            <a:endParaRPr lang="en-US" dirty="0"/>
          </a:p>
          <a:p>
            <a:r>
              <a:rPr lang="en-US" dirty="0"/>
              <a:t>Fill out the form below to request a complimentary coverage review!</a:t>
            </a:r>
          </a:p>
          <a:p>
            <a:r>
              <a:rPr lang="en-US" dirty="0"/>
              <a:t>There is no obligation to enroll.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6C4C3-D47C-4B70-90B9-C50A0B3028D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095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 your current Medicare plan not living up to your expectations? </a:t>
            </a:r>
          </a:p>
          <a:p>
            <a:endParaRPr lang="en-US" dirty="0"/>
          </a:p>
          <a:p>
            <a:r>
              <a:rPr lang="en-US" dirty="0"/>
              <a:t>Our experts can help you explore your options.</a:t>
            </a:r>
          </a:p>
          <a:p>
            <a:endParaRPr lang="en-US" dirty="0"/>
          </a:p>
          <a:p>
            <a:r>
              <a:rPr lang="en-US" dirty="0"/>
              <a:t>Request </a:t>
            </a:r>
            <a:r>
              <a:rPr lang="en-US"/>
              <a:t>your no-cost and no-obligation </a:t>
            </a:r>
            <a:r>
              <a:rPr lang="en-US" dirty="0"/>
              <a:t>coverage review with a licensed agent. </a:t>
            </a:r>
          </a:p>
          <a:p>
            <a:r>
              <a:rPr lang="en-US" dirty="0"/>
              <a:t>Fill out the form below to get started.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6C4C3-D47C-4B70-90B9-C50A0B3028D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289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683545"/>
            <a:ext cx="874395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5403057"/>
            <a:ext cx="7715250" cy="2483643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83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44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547688"/>
            <a:ext cx="2218134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547688"/>
            <a:ext cx="6525816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140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316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2564609"/>
            <a:ext cx="8872538" cy="4279106"/>
          </a:xfrm>
        </p:spPr>
        <p:txBody>
          <a:bodyPr anchor="b"/>
          <a:lstStyle>
            <a:lvl1pPr>
              <a:defRPr sz="6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6884197"/>
            <a:ext cx="8872538" cy="2250281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1pPr>
            <a:lvl2pPr marL="514350" indent="0">
              <a:buNone/>
              <a:defRPr sz="2250">
                <a:solidFill>
                  <a:schemeClr val="tx1">
                    <a:tint val="82000"/>
                  </a:schemeClr>
                </a:solidFill>
              </a:defRPr>
            </a:lvl2pPr>
            <a:lvl3pPr marL="1028700" indent="0">
              <a:buNone/>
              <a:defRPr sz="2025">
                <a:solidFill>
                  <a:schemeClr val="tx1">
                    <a:tint val="82000"/>
                  </a:schemeClr>
                </a:solidFill>
              </a:defRPr>
            </a:lvl3pPr>
            <a:lvl4pPr marL="154305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4pPr>
            <a:lvl5pPr marL="2057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5pPr>
            <a:lvl6pPr marL="257175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6pPr>
            <a:lvl7pPr marL="30861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7pPr>
            <a:lvl8pPr marL="360045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8pPr>
            <a:lvl9pPr marL="41148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75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2738438"/>
            <a:ext cx="4371975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2738438"/>
            <a:ext cx="4371975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37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547690"/>
            <a:ext cx="8872538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2521745"/>
            <a:ext cx="4351883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3757613"/>
            <a:ext cx="4351883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2521745"/>
            <a:ext cx="4373315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3757613"/>
            <a:ext cx="4373315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55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9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391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685800"/>
            <a:ext cx="3317825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1481140"/>
            <a:ext cx="5207794" cy="7310438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3086100"/>
            <a:ext cx="3317825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83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685800"/>
            <a:ext cx="3317825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1481140"/>
            <a:ext cx="5207794" cy="7310438"/>
          </a:xfrm>
        </p:spPr>
        <p:txBody>
          <a:bodyPr anchor="t"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3086100"/>
            <a:ext cx="3317825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529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547690"/>
            <a:ext cx="8872538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2738438"/>
            <a:ext cx="8872538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9534527"/>
            <a:ext cx="2314575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BC82DB-E419-4516-A0A7-571F1786E4F5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9534527"/>
            <a:ext cx="3471863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9534527"/>
            <a:ext cx="2314575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32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28700" rtl="0" eaLnBrk="1" latinLnBrk="0" hangingPunct="1">
        <a:lnSpc>
          <a:spcPct val="90000"/>
        </a:lnSpc>
        <a:spcBef>
          <a:spcPct val="0"/>
        </a:spcBef>
        <a:buNone/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102870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715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01FACF-12FD-2264-CA80-CD0B2B173DCF}"/>
              </a:ext>
            </a:extLst>
          </p:cNvPr>
          <p:cNvSpPr/>
          <p:nvPr/>
        </p:nvSpPr>
        <p:spPr>
          <a:xfrm>
            <a:off x="0" y="0"/>
            <a:ext cx="10287000" cy="10287000"/>
          </a:xfrm>
          <a:prstGeom prst="rect">
            <a:avLst/>
          </a:prstGeom>
          <a:solidFill>
            <a:srgbClr val="D51F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90A18B-39B2-DDCA-0639-78D7ACC61965}"/>
              </a:ext>
            </a:extLst>
          </p:cNvPr>
          <p:cNvSpPr/>
          <p:nvPr/>
        </p:nvSpPr>
        <p:spPr>
          <a:xfrm>
            <a:off x="0" y="7915274"/>
            <a:ext cx="9544050" cy="1557339"/>
          </a:xfrm>
          <a:prstGeom prst="rect">
            <a:avLst/>
          </a:prstGeom>
          <a:solidFill>
            <a:srgbClr val="F899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7E20F6-6F99-E5DD-BA44-E2C1B8FFF643}"/>
              </a:ext>
            </a:extLst>
          </p:cNvPr>
          <p:cNvSpPr/>
          <p:nvPr/>
        </p:nvSpPr>
        <p:spPr>
          <a:xfrm>
            <a:off x="0" y="-2614"/>
            <a:ext cx="10287000" cy="1385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[[[]]]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1F3CB1-8715-BF1E-ED1F-E54B765402ED}"/>
              </a:ext>
            </a:extLst>
          </p:cNvPr>
          <p:cNvSpPr txBox="1"/>
          <p:nvPr/>
        </p:nvSpPr>
        <p:spPr>
          <a:xfrm>
            <a:off x="554247" y="394400"/>
            <a:ext cx="6260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D51F30"/>
                </a:solidFill>
                <a:latin typeface="Montserrat" panose="00000500000000000000" pitchFamily="2" charset="0"/>
              </a:rPr>
              <a:t>Medicare Ad Package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AFD1BC-5128-8878-F2F8-A558F0926FEF}"/>
              </a:ext>
            </a:extLst>
          </p:cNvPr>
          <p:cNvSpPr txBox="1"/>
          <p:nvPr/>
        </p:nvSpPr>
        <p:spPr>
          <a:xfrm>
            <a:off x="703367" y="2640930"/>
            <a:ext cx="903266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ontserrat" panose="00000500000000000000" pitchFamily="50" charset="0"/>
              </a:rPr>
              <a:t>The following ads were designed to run on Facebook as a Lead Campaign.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Montserrat" panose="00000500000000000000" pitchFamily="50" charset="0"/>
              </a:rPr>
              <a:t>We have included suggested ad copy to use in conjunction with each ad. The copy may be found in the “notes” section of the slide. 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Montserrat" panose="00000500000000000000" pitchFamily="50" charset="0"/>
              </a:rPr>
              <a:t>Export the slide of the ad you are interested in using as a jpeg.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6F4BCA-8C17-6D71-FA18-3EC69149ED24}"/>
              </a:ext>
            </a:extLst>
          </p:cNvPr>
          <p:cNvSpPr txBox="1"/>
          <p:nvPr/>
        </p:nvSpPr>
        <p:spPr>
          <a:xfrm>
            <a:off x="414338" y="8130361"/>
            <a:ext cx="891539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50" charset="0"/>
              </a:rPr>
              <a:t>Disclaimer: We cannot guarantee the success of any ad. Results may vary based on a variety of factors such as location, audience, and budget. These ads have been patterned according to our own experience and research. We recommend testing a few different ads and seeing what works best for your market. </a:t>
            </a:r>
          </a:p>
        </p:txBody>
      </p:sp>
    </p:spTree>
    <p:extLst>
      <p:ext uri="{BB962C8B-B14F-4D97-AF65-F5344CB8AC3E}">
        <p14:creationId xmlns:p14="http://schemas.microsoft.com/office/powerpoint/2010/main" val="3655647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person sitting at a table with a puzzle&#10;&#10;Description automatically generated">
            <a:extLst>
              <a:ext uri="{FF2B5EF4-FFF2-40B4-BE49-F238E27FC236}">
                <a16:creationId xmlns:a16="http://schemas.microsoft.com/office/drawing/2014/main" id="{C3A2F7A3-B09D-D6E3-DE68-C8B726E12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561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person holding flowers&#10;&#10;Description automatically generated">
            <a:extLst>
              <a:ext uri="{FF2B5EF4-FFF2-40B4-BE49-F238E27FC236}">
                <a16:creationId xmlns:a16="http://schemas.microsoft.com/office/drawing/2014/main" id="{31454813-DFE1-D348-07D0-78550844C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64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cooking together&#10;&#10;Description automatically generated">
            <a:extLst>
              <a:ext uri="{FF2B5EF4-FFF2-40B4-BE49-F238E27FC236}">
                <a16:creationId xmlns:a16="http://schemas.microsoft.com/office/drawing/2014/main" id="{3B7950C9-0F1D-CF50-7616-1D13C04742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02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holding shopping bags&#10;&#10;Description automatically generated">
            <a:extLst>
              <a:ext uri="{FF2B5EF4-FFF2-40B4-BE49-F238E27FC236}">
                <a16:creationId xmlns:a16="http://schemas.microsoft.com/office/drawing/2014/main" id="{9111A672-8811-AC4A-70F0-29111C20F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8"/>
            <a:ext cx="10287000" cy="1027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60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papers and looking at something&#10;&#10;Description automatically generated">
            <a:extLst>
              <a:ext uri="{FF2B5EF4-FFF2-40B4-BE49-F238E27FC236}">
                <a16:creationId xmlns:a16="http://schemas.microsoft.com/office/drawing/2014/main" id="{CF3AF93E-E5F4-DCF8-ABC9-70F637B0CE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0561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162</TotalTime>
  <Words>357</Words>
  <Application>Microsoft Office PowerPoint</Application>
  <PresentationFormat>Custom</PresentationFormat>
  <Paragraphs>42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Aptos</vt:lpstr>
      <vt:lpstr>Aptos Display</vt:lpstr>
      <vt:lpstr>Arial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Griffin Miller</dc:creator>
  <cp:lastModifiedBy>Cali Naughton</cp:lastModifiedBy>
  <cp:revision>17</cp:revision>
  <dcterms:created xsi:type="dcterms:W3CDTF">2024-09-04T12:37:16Z</dcterms:created>
  <dcterms:modified xsi:type="dcterms:W3CDTF">2024-09-10T21:30:17Z</dcterms:modified>
</cp:coreProperties>
</file>