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"/>
  </p:notesMasterIdLst>
  <p:sldIdLst>
    <p:sldId id="256" r:id="rId2"/>
    <p:sldId id="259" r:id="rId3"/>
    <p:sldId id="257" r:id="rId4"/>
    <p:sldId id="258" r:id="rId5"/>
  </p:sldIdLst>
  <p:sldSz cx="4572000" cy="3657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CCFF"/>
    <a:srgbClr val="005B97"/>
    <a:srgbClr val="B1E9F1"/>
    <a:srgbClr val="4FCFE0"/>
    <a:srgbClr val="D4F0F4"/>
    <a:srgbClr val="B3E4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7" autoAdjust="0"/>
    <p:restoredTop sz="75023" autoAdjust="0"/>
  </p:normalViewPr>
  <p:slideViewPr>
    <p:cSldViewPr snapToGrid="0">
      <p:cViewPr varScale="1">
        <p:scale>
          <a:sx n="203" d="100"/>
          <a:sy n="203" d="100"/>
        </p:scale>
        <p:origin x="75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030787-6075-4C94-86BA-5B4CCD5BE432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500188" y="1143000"/>
            <a:ext cx="3857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BBC19-E01A-4CEA-BD28-00B409542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08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70184" rtl="0" eaLnBrk="1" latinLnBrk="0" hangingPunct="1">
      <a:defRPr sz="617" kern="1200">
        <a:solidFill>
          <a:schemeClr val="tx1"/>
        </a:solidFill>
        <a:latin typeface="+mn-lt"/>
        <a:ea typeface="+mn-ea"/>
        <a:cs typeface="+mn-cs"/>
      </a:defRPr>
    </a:lvl1pPr>
    <a:lvl2pPr marL="235092" algn="l" defTabSz="470184" rtl="0" eaLnBrk="1" latinLnBrk="0" hangingPunct="1">
      <a:defRPr sz="617" kern="1200">
        <a:solidFill>
          <a:schemeClr val="tx1"/>
        </a:solidFill>
        <a:latin typeface="+mn-lt"/>
        <a:ea typeface="+mn-ea"/>
        <a:cs typeface="+mn-cs"/>
      </a:defRPr>
    </a:lvl2pPr>
    <a:lvl3pPr marL="470184" algn="l" defTabSz="470184" rtl="0" eaLnBrk="1" latinLnBrk="0" hangingPunct="1">
      <a:defRPr sz="617" kern="1200">
        <a:solidFill>
          <a:schemeClr val="tx1"/>
        </a:solidFill>
        <a:latin typeface="+mn-lt"/>
        <a:ea typeface="+mn-ea"/>
        <a:cs typeface="+mn-cs"/>
      </a:defRPr>
    </a:lvl3pPr>
    <a:lvl4pPr marL="705277" algn="l" defTabSz="470184" rtl="0" eaLnBrk="1" latinLnBrk="0" hangingPunct="1">
      <a:defRPr sz="617" kern="1200">
        <a:solidFill>
          <a:schemeClr val="tx1"/>
        </a:solidFill>
        <a:latin typeface="+mn-lt"/>
        <a:ea typeface="+mn-ea"/>
        <a:cs typeface="+mn-cs"/>
      </a:defRPr>
    </a:lvl4pPr>
    <a:lvl5pPr marL="940369" algn="l" defTabSz="470184" rtl="0" eaLnBrk="1" latinLnBrk="0" hangingPunct="1">
      <a:defRPr sz="617" kern="1200">
        <a:solidFill>
          <a:schemeClr val="tx1"/>
        </a:solidFill>
        <a:latin typeface="+mn-lt"/>
        <a:ea typeface="+mn-ea"/>
        <a:cs typeface="+mn-cs"/>
      </a:defRPr>
    </a:lvl5pPr>
    <a:lvl6pPr marL="1175461" algn="l" defTabSz="470184" rtl="0" eaLnBrk="1" latinLnBrk="0" hangingPunct="1">
      <a:defRPr sz="617" kern="1200">
        <a:solidFill>
          <a:schemeClr val="tx1"/>
        </a:solidFill>
        <a:latin typeface="+mn-lt"/>
        <a:ea typeface="+mn-ea"/>
        <a:cs typeface="+mn-cs"/>
      </a:defRPr>
    </a:lvl6pPr>
    <a:lvl7pPr marL="1410553" algn="l" defTabSz="470184" rtl="0" eaLnBrk="1" latinLnBrk="0" hangingPunct="1">
      <a:defRPr sz="617" kern="1200">
        <a:solidFill>
          <a:schemeClr val="tx1"/>
        </a:solidFill>
        <a:latin typeface="+mn-lt"/>
        <a:ea typeface="+mn-ea"/>
        <a:cs typeface="+mn-cs"/>
      </a:defRPr>
    </a:lvl7pPr>
    <a:lvl8pPr marL="1645646" algn="l" defTabSz="470184" rtl="0" eaLnBrk="1" latinLnBrk="0" hangingPunct="1">
      <a:defRPr sz="617" kern="1200">
        <a:solidFill>
          <a:schemeClr val="tx1"/>
        </a:solidFill>
        <a:latin typeface="+mn-lt"/>
        <a:ea typeface="+mn-ea"/>
        <a:cs typeface="+mn-cs"/>
      </a:defRPr>
    </a:lvl8pPr>
    <a:lvl9pPr marL="1880738" algn="l" defTabSz="470184" rtl="0" eaLnBrk="1" latinLnBrk="0" hangingPunct="1">
      <a:defRPr sz="61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BBC19-E01A-4CEA-BD28-00B4095426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16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affordable health coverage? </a:t>
            </a:r>
          </a:p>
          <a:p>
            <a:endParaRPr lang="en-US" dirty="0"/>
          </a:p>
          <a:p>
            <a:r>
              <a:rPr lang="en-US" dirty="0"/>
              <a:t>You may qualify for a plan with a premium of as little as $0 a month!</a:t>
            </a:r>
          </a:p>
          <a:p>
            <a:r>
              <a:rPr lang="en-US" dirty="0"/>
              <a:t>We are ready to help you navigate your options to find a plan that works for you.</a:t>
            </a:r>
          </a:p>
          <a:p>
            <a:r>
              <a:rPr lang="en-US" dirty="0"/>
              <a:t>Sign up below to discover what plans you may qualify for.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BBC19-E01A-4CEA-BD28-00B4095426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80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you need help finding affordable health coverage? </a:t>
            </a:r>
          </a:p>
          <a:p>
            <a:r>
              <a:rPr lang="en-US" dirty="0"/>
              <a:t>You may be able to qualify for a $0 plan on Marketplace.</a:t>
            </a:r>
          </a:p>
          <a:p>
            <a:r>
              <a:rPr lang="en-US" dirty="0"/>
              <a:t>Consult with a licensed agent to compare plans and view your options.</a:t>
            </a:r>
          </a:p>
          <a:p>
            <a:r>
              <a:rPr lang="en-US" dirty="0"/>
              <a:t>Our services come at no charge to you. </a:t>
            </a:r>
          </a:p>
          <a:p>
            <a:r>
              <a:rPr lang="en-US" dirty="0"/>
              <a:t>Fill out the form below to get started!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BBC19-E01A-4CEA-BD28-00B4095426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04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You could qualify for health insurance for as little as $0 a month!</a:t>
            </a:r>
          </a:p>
          <a:p>
            <a:r>
              <a:rPr lang="en-US" dirty="0">
                <a:effectLst/>
              </a:rPr>
              <a:t>Those qualifying for no-cost or low-cost plans may also have access to year-round enrollment opportunities. </a:t>
            </a:r>
          </a:p>
          <a:p>
            <a:r>
              <a:rPr lang="en-US" dirty="0">
                <a:effectLst/>
              </a:rPr>
              <a:t>Learn more by filling out the form below.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BBC19-E01A-4CEA-BD28-00B4095426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6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598593"/>
            <a:ext cx="3886200" cy="1273387"/>
          </a:xfrm>
        </p:spPr>
        <p:txBody>
          <a:bodyPr anchor="b"/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1921087"/>
            <a:ext cx="3429000" cy="883073"/>
          </a:xfrm>
        </p:spPr>
        <p:txBody>
          <a:bodyPr/>
          <a:lstStyle>
            <a:lvl1pPr marL="0" indent="0" algn="ctr">
              <a:buNone/>
              <a:defRPr sz="1200"/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66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83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271838" y="194733"/>
            <a:ext cx="985838" cy="30996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4325" y="194733"/>
            <a:ext cx="2900363" cy="30996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3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7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944" y="911861"/>
            <a:ext cx="3943350" cy="1521460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944" y="2447714"/>
            <a:ext cx="3943350" cy="800100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286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21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973666"/>
            <a:ext cx="1943100" cy="2320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14575" y="973666"/>
            <a:ext cx="1943100" cy="2320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9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921" y="194734"/>
            <a:ext cx="3943350" cy="7069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921" y="896620"/>
            <a:ext cx="1934170" cy="439420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4921" y="1336040"/>
            <a:ext cx="1934170" cy="196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14575" y="896620"/>
            <a:ext cx="1943696" cy="439420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14575" y="1336040"/>
            <a:ext cx="1943696" cy="196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93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90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10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921" y="243840"/>
            <a:ext cx="1474589" cy="85344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3695" y="526627"/>
            <a:ext cx="2314575" cy="259926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4921" y="1097280"/>
            <a:ext cx="1474589" cy="2032847"/>
          </a:xfrm>
        </p:spPr>
        <p:txBody>
          <a:bodyPr/>
          <a:lstStyle>
            <a:lvl1pPr marL="0" indent="0">
              <a:buNone/>
              <a:defRPr sz="800"/>
            </a:lvl1pPr>
            <a:lvl2pPr marL="228600" indent="0">
              <a:buNone/>
              <a:defRPr sz="700"/>
            </a:lvl2pPr>
            <a:lvl3pPr marL="457200" indent="0">
              <a:buNone/>
              <a:defRPr sz="6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279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921" y="243840"/>
            <a:ext cx="1474589" cy="85344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3695" y="526627"/>
            <a:ext cx="2314575" cy="2599267"/>
          </a:xfrm>
        </p:spPr>
        <p:txBody>
          <a:bodyPr anchor="t"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4921" y="1097280"/>
            <a:ext cx="1474589" cy="2032847"/>
          </a:xfrm>
        </p:spPr>
        <p:txBody>
          <a:bodyPr/>
          <a:lstStyle>
            <a:lvl1pPr marL="0" indent="0">
              <a:buNone/>
              <a:defRPr sz="800"/>
            </a:lvl1pPr>
            <a:lvl2pPr marL="228600" indent="0">
              <a:buNone/>
              <a:defRPr sz="700"/>
            </a:lvl2pPr>
            <a:lvl3pPr marL="457200" indent="0">
              <a:buNone/>
              <a:defRPr sz="6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37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194734"/>
            <a:ext cx="3943350" cy="706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973666"/>
            <a:ext cx="3943350" cy="2320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4325" y="3390054"/>
            <a:ext cx="1028700" cy="194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9AC48-2523-4379-BD1E-F669EF3143FE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14475" y="3390054"/>
            <a:ext cx="1543050" cy="194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28975" y="3390054"/>
            <a:ext cx="1028700" cy="194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407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300" indent="-114300" algn="l" defTabSz="457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FB32B87-A67F-1698-0703-CBB9D437C5BA}"/>
              </a:ext>
            </a:extLst>
          </p:cNvPr>
          <p:cNvSpPr/>
          <p:nvPr/>
        </p:nvSpPr>
        <p:spPr>
          <a:xfrm>
            <a:off x="0" y="503596"/>
            <a:ext cx="4572000" cy="3154004"/>
          </a:xfrm>
          <a:prstGeom prst="rect">
            <a:avLst/>
          </a:prstGeom>
          <a:solidFill>
            <a:srgbClr val="81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8E26E3-CD9D-2285-56BE-3AE4B11A0204}"/>
              </a:ext>
            </a:extLst>
          </p:cNvPr>
          <p:cNvSpPr txBox="1"/>
          <p:nvPr/>
        </p:nvSpPr>
        <p:spPr>
          <a:xfrm>
            <a:off x="-333785" y="226597"/>
            <a:ext cx="3421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5B97"/>
                </a:solidFill>
                <a:latin typeface="Montserrat" panose="00000500000000000000" pitchFamily="50" charset="0"/>
              </a:rPr>
              <a:t>Low-Income SEP Ad Package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F873D3-B983-7A59-5925-4D594F795B3E}"/>
              </a:ext>
            </a:extLst>
          </p:cNvPr>
          <p:cNvSpPr txBox="1"/>
          <p:nvPr/>
        </p:nvSpPr>
        <p:spPr>
          <a:xfrm>
            <a:off x="726468" y="973433"/>
            <a:ext cx="31190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Montserrat" panose="00000500000000000000" pitchFamily="50" charset="0"/>
              </a:rPr>
              <a:t>The following ads were designed to run on Facebook as a Lead Campaign.</a:t>
            </a:r>
          </a:p>
          <a:p>
            <a:pPr algn="ctr"/>
            <a:endParaRPr lang="en-US" sz="1000" dirty="0">
              <a:latin typeface="Montserrat" panose="00000500000000000000" pitchFamily="50" charset="0"/>
            </a:endParaRPr>
          </a:p>
          <a:p>
            <a:pPr algn="ctr"/>
            <a:r>
              <a:rPr lang="en-US" sz="1000" dirty="0">
                <a:latin typeface="Montserrat" panose="00000500000000000000" pitchFamily="50" charset="0"/>
              </a:rPr>
              <a:t>We have included suggested ad copy to use in conjunction with each ad. The copy may be found in the “notes” section of the slide. </a:t>
            </a:r>
          </a:p>
          <a:p>
            <a:pPr algn="ctr"/>
            <a:endParaRPr lang="en-US" sz="1000" dirty="0">
              <a:latin typeface="Montserrat" panose="00000500000000000000" pitchFamily="50" charset="0"/>
            </a:endParaRPr>
          </a:p>
          <a:p>
            <a:pPr algn="ctr"/>
            <a:r>
              <a:rPr lang="en-US" sz="1000" dirty="0">
                <a:latin typeface="Montserrat" panose="00000500000000000000" pitchFamily="50" charset="0"/>
              </a:rPr>
              <a:t>Export the slide of the ad you are interested in using as a jpeg.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42E7414-5366-6EA5-6508-240248724D8F}"/>
              </a:ext>
            </a:extLst>
          </p:cNvPr>
          <p:cNvSpPr/>
          <p:nvPr/>
        </p:nvSpPr>
        <p:spPr>
          <a:xfrm>
            <a:off x="1" y="2727760"/>
            <a:ext cx="4254340" cy="703243"/>
          </a:xfrm>
          <a:prstGeom prst="roundRect">
            <a:avLst>
              <a:gd name="adj" fmla="val 0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B4D8F0-66E9-BBE5-3D07-850B4450AEB8}"/>
              </a:ext>
            </a:extLst>
          </p:cNvPr>
          <p:cNvSpPr txBox="1"/>
          <p:nvPr/>
        </p:nvSpPr>
        <p:spPr>
          <a:xfrm>
            <a:off x="274883" y="2817771"/>
            <a:ext cx="389882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Montserrat" panose="00000500000000000000" pitchFamily="50" charset="0"/>
              </a:rPr>
              <a:t>Disclaimer: We cannot guarantee the success of any ad. Results may vary based on a variety of factors such as location, audience, and budget. These ads have been patterned according to our own experience and research. We recommend testing a few different ads and seeing what works best for your market. </a:t>
            </a:r>
          </a:p>
        </p:txBody>
      </p:sp>
    </p:spTree>
    <p:extLst>
      <p:ext uri="{BB962C8B-B14F-4D97-AF65-F5344CB8AC3E}">
        <p14:creationId xmlns:p14="http://schemas.microsoft.com/office/powerpoint/2010/main" val="658140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, wall, indoor&#10;&#10;Description automatically generated">
            <a:extLst>
              <a:ext uri="{FF2B5EF4-FFF2-40B4-BE49-F238E27FC236}">
                <a16:creationId xmlns:a16="http://schemas.microsoft.com/office/drawing/2014/main" id="{BBAE923B-5A3C-0F0B-54D9-016613481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42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CF2AB623-415F-750B-53AC-C8C5C0031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68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each other&#10;&#10;Description automatically generated with medium confidence">
            <a:extLst>
              <a:ext uri="{FF2B5EF4-FFF2-40B4-BE49-F238E27FC236}">
                <a16:creationId xmlns:a16="http://schemas.microsoft.com/office/drawing/2014/main" id="{96AE6BC4-582B-CBDB-8740-14CF55C52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57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155</TotalTime>
  <Words>271</Words>
  <Application>Microsoft Office PowerPoint</Application>
  <PresentationFormat>Custom</PresentationFormat>
  <Paragraphs>24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Cali Naughton</dc:creator>
  <cp:lastModifiedBy>Cali Naughton</cp:lastModifiedBy>
  <cp:revision>14</cp:revision>
  <dcterms:created xsi:type="dcterms:W3CDTF">2023-04-12T20:37:56Z</dcterms:created>
  <dcterms:modified xsi:type="dcterms:W3CDTF">2023-04-25T18:51:17Z</dcterms:modified>
</cp:coreProperties>
</file>